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1" r:id="rId4"/>
    <p:sldId id="259" r:id="rId5"/>
    <p:sldId id="262" r:id="rId6"/>
    <p:sldId id="260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2" r:id="rId16"/>
    <p:sldId id="271" r:id="rId17"/>
    <p:sldId id="273" r:id="rId18"/>
    <p:sldId id="294" r:id="rId19"/>
    <p:sldId id="276" r:id="rId20"/>
    <p:sldId id="281" r:id="rId21"/>
    <p:sldId id="282" r:id="rId22"/>
    <p:sldId id="283" r:id="rId23"/>
    <p:sldId id="284" r:id="rId24"/>
    <p:sldId id="285" r:id="rId25"/>
    <p:sldId id="286" r:id="rId26"/>
    <p:sldId id="287" r:id="rId27"/>
    <p:sldId id="288" r:id="rId28"/>
    <p:sldId id="289" r:id="rId29"/>
    <p:sldId id="291" r:id="rId30"/>
    <p:sldId id="290" r:id="rId31"/>
    <p:sldId id="293" r:id="rId32"/>
    <p:sldId id="296" r:id="rId33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ynda hadjemi" initials="lh" lastIdx="1" clrIdx="0">
    <p:extLst>
      <p:ext uri="{19B8F6BF-5375-455C-9EA6-DF929625EA0E}">
        <p15:presenceInfo xmlns:p15="http://schemas.microsoft.com/office/powerpoint/2012/main" userId="149392d31373f43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3CC"/>
    <a:srgbClr val="FFFF99"/>
    <a:srgbClr val="E39C1D"/>
    <a:srgbClr val="3366FF"/>
    <a:srgbClr val="0066F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1" d="100"/>
          <a:sy n="81" d="100"/>
        </p:scale>
        <p:origin x="754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6675DE4-9065-0032-1538-B45A7C3573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F037D23B-C5AA-1939-2C73-60F8B324A9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864F6C9-C6AD-9816-8F5A-DB416D8401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C811D-5A3A-48AB-94CA-A94A56883F03}" type="datetimeFigureOut">
              <a:rPr lang="fr-FR" smtClean="0"/>
              <a:t>19/03/2023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84D18C6-1C4A-A668-DCA6-0638FD7358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53FF242-6E4D-12B0-DE48-7FF35BB9F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32861-B843-4AFD-AD46-A136479D82E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019452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472D698-BF20-7F0A-5D16-7B9F2FC83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B75431E0-4E22-F916-25EF-CFC8DA682A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954BFC8-F23B-77EE-DC2C-04545A0A75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C811D-5A3A-48AB-94CA-A94A56883F03}" type="datetimeFigureOut">
              <a:rPr lang="fr-FR" smtClean="0"/>
              <a:t>19/03/2023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6870B77-9265-3E79-EA7C-80A819B03B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493804E-8ECC-F2E1-089C-B41EA4E990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32861-B843-4AFD-AD46-A136479D82E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435479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5DD65F49-34F7-43F9-A8B9-8B304221B59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8FF46F04-956D-5217-EC0D-4367EB4B1D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0EF70C7-F9AC-B1DA-A406-A6F8D0781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C811D-5A3A-48AB-94CA-A94A56883F03}" type="datetimeFigureOut">
              <a:rPr lang="fr-FR" smtClean="0"/>
              <a:t>19/03/2023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5B63709-BF8A-644E-FF79-EFF863774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1E0E857-41A1-EA6D-96AD-F127CD22D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32861-B843-4AFD-AD46-A136479D82E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916559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re et pu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itre de diapositive"/>
          <p:cNvSpPr txBox="1">
            <a:spLocks noGrp="1"/>
          </p:cNvSpPr>
          <p:nvPr>
            <p:ph type="title" hasCustomPrompt="1"/>
          </p:nvPr>
        </p:nvSpPr>
        <p:spPr>
          <a:xfrm>
            <a:off x="603250" y="476250"/>
            <a:ext cx="10985500" cy="716582"/>
          </a:xfrm>
          <a:prstGeom prst="rect">
            <a:avLst/>
          </a:prstGeom>
        </p:spPr>
        <p:txBody>
          <a:bodyPr/>
          <a:lstStyle/>
          <a:p>
            <a:r>
              <a:t>Titre de diapositive</a:t>
            </a:r>
          </a:p>
        </p:txBody>
      </p:sp>
      <p:sp>
        <p:nvSpPr>
          <p:cNvPr id="43" name="Texte niveau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603250" y="1122981"/>
            <a:ext cx="10985500" cy="467391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412750">
              <a:lnSpc>
                <a:spcPct val="100000"/>
              </a:lnSpc>
              <a:spcBef>
                <a:spcPts val="0"/>
              </a:spcBef>
              <a:buSzTx/>
              <a:buNone/>
              <a:defRPr sz="2750" b="1"/>
            </a:lvl1pPr>
            <a:lvl2pPr marL="654050" indent="-349250" defTabSz="412750">
              <a:lnSpc>
                <a:spcPct val="100000"/>
              </a:lnSpc>
              <a:spcBef>
                <a:spcPts val="0"/>
              </a:spcBef>
              <a:defRPr sz="2750" b="1"/>
            </a:lvl2pPr>
            <a:lvl3pPr marL="958850" indent="-349250" defTabSz="412750">
              <a:lnSpc>
                <a:spcPct val="100000"/>
              </a:lnSpc>
              <a:spcBef>
                <a:spcPts val="0"/>
              </a:spcBef>
              <a:defRPr sz="2750" b="1"/>
            </a:lvl3pPr>
            <a:lvl4pPr marL="1263650" indent="-349250" defTabSz="412750">
              <a:lnSpc>
                <a:spcPct val="100000"/>
              </a:lnSpc>
              <a:spcBef>
                <a:spcPts val="0"/>
              </a:spcBef>
              <a:defRPr sz="2750" b="1"/>
            </a:lvl4pPr>
            <a:lvl5pPr marL="1568450" indent="-349250" defTabSz="412750">
              <a:lnSpc>
                <a:spcPct val="100000"/>
              </a:lnSpc>
              <a:spcBef>
                <a:spcPts val="0"/>
              </a:spcBef>
              <a:defRPr sz="2750" b="1"/>
            </a:lvl5pPr>
          </a:lstStyle>
          <a:p>
            <a:r>
              <a:t>Sous-titre de diapositive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4" name="Texte niveau 1…"/>
          <p:cNvSpPr txBox="1">
            <a:spLocks noGrp="1"/>
          </p:cNvSpPr>
          <p:nvPr>
            <p:ph type="body" idx="21" hasCustomPrompt="1"/>
          </p:nvPr>
        </p:nvSpPr>
        <p:spPr>
          <a:prstGeom prst="rect">
            <a:avLst/>
          </a:prstGeom>
        </p:spPr>
        <p:txBody>
          <a:bodyPr numCol="1" spcCol="38100"/>
          <a:lstStyle/>
          <a:p>
            <a:r>
              <a:t>Texte de puce de diapositive</a:t>
            </a:r>
          </a:p>
        </p:txBody>
      </p:sp>
      <p:sp>
        <p:nvSpPr>
          <p:cNvPr id="45" name="Numéro de diapositiv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4164709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4B631B4-D28D-D5DB-6E9D-2E1EC73BC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ED61F81-2EDB-6544-8BED-4AF8AD798E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DC18F90-C996-9DFB-4C1E-759FD5E737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C811D-5A3A-48AB-94CA-A94A56883F03}" type="datetimeFigureOut">
              <a:rPr lang="fr-FR" smtClean="0"/>
              <a:t>19/03/2023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D9825CE-18D0-2B80-FFF6-DC994C4A8D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8ADEFB1-8B5A-D41C-52D2-C117529C8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32861-B843-4AFD-AD46-A136479D82E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772094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5D08BD5-BCA9-FC70-0109-C30EB27CF9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6AA1233-3100-4345-34AF-AA690FA15F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EC6547D-4348-5F60-D0A8-F912367D44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C811D-5A3A-48AB-94CA-A94A56883F03}" type="datetimeFigureOut">
              <a:rPr lang="fr-FR" smtClean="0"/>
              <a:t>19/03/2023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298201B-C57E-4048-B92A-1420363BE5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8E6B226-DE1A-8A25-C572-BA35F879A5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32861-B843-4AFD-AD46-A136479D82E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093949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7591BFA-3970-18A8-36F4-6F9EC1B24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F84A3BF-60DE-19A0-3AE0-0814889A14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06E570F5-65E0-4666-E5FD-CD85B84DAF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11B4EF47-A4AB-B827-50A7-FB557544F7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C811D-5A3A-48AB-94CA-A94A56883F03}" type="datetimeFigureOut">
              <a:rPr lang="fr-FR" smtClean="0"/>
              <a:t>19/03/2023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11C6C64-8BA2-5DC5-0AFA-ABBEBA32A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E1718DF-3DF1-60BD-B9C4-EB3A6A86C8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32861-B843-4AFD-AD46-A136479D82E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202628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96AC572-754B-BD5B-5A2F-A1C7753B0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44D4AA2-8D42-6728-07DA-540CC483D7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D9A9D6ED-CFF6-E9C5-2F3B-A57BFE06B0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613867DF-CF8B-32C9-C16F-0471B31C4D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0A82C600-08F1-00B8-BF19-8D03210AA48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7A3AAA9E-6A39-D040-FC98-759A603B45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C811D-5A3A-48AB-94CA-A94A56883F03}" type="datetimeFigureOut">
              <a:rPr lang="fr-FR" smtClean="0"/>
              <a:t>19/03/2023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EC35DDE0-EA4E-4FA7-0CBC-69A4E27FD4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68643A83-3022-ABB1-9F6D-8E70DE276E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32861-B843-4AFD-AD46-A136479D82E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102550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6063CD8-72A9-9B25-1F98-80F3AB269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62C08FD7-8C8C-EEA0-89C8-ADCB5D9846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C811D-5A3A-48AB-94CA-A94A56883F03}" type="datetimeFigureOut">
              <a:rPr lang="fr-FR" smtClean="0"/>
              <a:t>19/03/2023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6FFF5103-8BA0-0DE3-F1CB-8D551C1B32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9A74AC2-D954-9CC1-73DD-27B0802D27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32861-B843-4AFD-AD46-A136479D82E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307806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671AED93-6FAD-EE87-DCA1-7C1569FFBE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C811D-5A3A-48AB-94CA-A94A56883F03}" type="datetimeFigureOut">
              <a:rPr lang="fr-FR" smtClean="0"/>
              <a:t>19/03/2023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B13E94BB-B2E3-00FF-2C3B-D37E8E6365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A0D3CB4-BD40-04FF-9015-472B9FCF69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32861-B843-4AFD-AD46-A136479D82E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413383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924F6B0-5043-A034-59A3-44F38356D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0DDDEA8-198A-D1BA-0E22-79D3E958AA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522AD3C6-2F8D-368A-12E6-A0CE4BEB5C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28E1539D-4BED-7AD2-D690-29E1D924FE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C811D-5A3A-48AB-94CA-A94A56883F03}" type="datetimeFigureOut">
              <a:rPr lang="fr-FR" smtClean="0"/>
              <a:t>19/03/2023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254A32C-9F3C-4331-0B6B-71F3CE1A3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DC35B63-E467-27C7-8411-9CF8117E7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32861-B843-4AFD-AD46-A136479D82E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010316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7FC4E8E-5000-BE4E-6E4B-2462C7F82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5B897FA4-6E77-FEB8-FB9D-7BD24FDC075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D81144EC-837C-E59F-B3C8-3B6B07D5DA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1ABF04BC-76D6-1BBD-A1D4-6AC475E2D4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C811D-5A3A-48AB-94CA-A94A56883F03}" type="datetimeFigureOut">
              <a:rPr lang="fr-FR" smtClean="0"/>
              <a:t>19/03/2023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C8679E0-427A-BF0A-4154-21508F0147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268D8DF-D344-0D36-36CC-A96D618DB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32861-B843-4AFD-AD46-A136479D82E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75073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8616373B-302B-6D48-F0A5-4D336E6FD2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5E09B5F-A306-6695-2E94-8BC23F5738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E1CEF24-E23E-5EB1-1523-271BBD05A1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BC811D-5A3A-48AB-94CA-A94A56883F03}" type="datetimeFigureOut">
              <a:rPr lang="fr-FR" smtClean="0"/>
              <a:t>19/03/2023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033F56D-FEC7-3B06-E543-852E500040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D197A82-6515-88DA-77B6-1E55941DFC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F32861-B843-4AFD-AD46-A136479D82E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610906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7.png"/><Relationship Id="rId4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"/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.png"/><Relationship Id="rId4" Type="http://schemas.openxmlformats.org/officeDocument/2006/relationships/image" Target="../media/image6.ti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6240D355-9878-495B-25AC-2696244A4C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-1" y="0"/>
            <a:ext cx="7354209" cy="6857999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5DD42E88-A32F-9D23-3464-CE7F85DE8210}"/>
              </a:ext>
            </a:extLst>
          </p:cNvPr>
          <p:cNvSpPr txBox="1"/>
          <p:nvPr/>
        </p:nvSpPr>
        <p:spPr>
          <a:xfrm>
            <a:off x="5253317" y="1909483"/>
            <a:ext cx="5119310" cy="2862322"/>
          </a:xfrm>
          <a:prstGeom prst="rect">
            <a:avLst/>
          </a:prstGeom>
          <a:solidFill>
            <a:srgbClr val="0033CC">
              <a:alpha val="49020"/>
            </a:srgb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400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fr-FR" sz="360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Anticiper les besoins </a:t>
            </a:r>
          </a:p>
          <a:p>
            <a:r>
              <a:rPr lang="fr-FR" sz="360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 en consommation </a:t>
            </a:r>
          </a:p>
          <a:p>
            <a:r>
              <a:rPr lang="fr-FR" sz="36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</a:t>
            </a:r>
            <a:r>
              <a:rPr lang="fr-FR" sz="360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 bâtiments</a:t>
            </a:r>
          </a:p>
          <a:p>
            <a:r>
              <a:rPr lang="fr-FR" sz="36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  <a:r>
              <a:rPr lang="fr-FR" sz="24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Projet 4</a:t>
            </a:r>
            <a:endParaRPr lang="fr-FR" sz="2400" dirty="0">
              <a:solidFill>
                <a:srgbClr val="FFC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fr-FR" sz="3200" dirty="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7CC60871-4EBD-FAD0-491C-FD4DA4F9F135}"/>
              </a:ext>
            </a:extLst>
          </p:cNvPr>
          <p:cNvSpPr txBox="1"/>
          <p:nvPr/>
        </p:nvSpPr>
        <p:spPr>
          <a:xfrm>
            <a:off x="-1" y="6200531"/>
            <a:ext cx="5119310" cy="646331"/>
          </a:xfrm>
          <a:prstGeom prst="rect">
            <a:avLst/>
          </a:prstGeom>
          <a:solidFill>
            <a:srgbClr val="0033CC">
              <a:alpha val="47843"/>
            </a:srgb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FFC000"/>
                </a:solidFill>
              </a:rPr>
              <a:t>Lynda  HADJEMI</a:t>
            </a:r>
          </a:p>
          <a:p>
            <a:r>
              <a:rPr lang="fr-FR" dirty="0">
                <a:solidFill>
                  <a:srgbClr val="FFC000"/>
                </a:solidFill>
              </a:rPr>
              <a:t>                       </a:t>
            </a:r>
            <a:r>
              <a:rPr lang="fr-FR" dirty="0" err="1">
                <a:solidFill>
                  <a:srgbClr val="FFC000"/>
                </a:solidFill>
              </a:rPr>
              <a:t>Openclassrooms</a:t>
            </a:r>
            <a:endParaRPr lang="fr-FR" dirty="0">
              <a:solidFill>
                <a:srgbClr val="FFC000"/>
              </a:solidFill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C015A98E-834F-9A08-9388-3C444CCA30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0675" y="5461816"/>
            <a:ext cx="2981325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0024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3A72949A-8229-C896-2E91-9DB9463C36FB}"/>
              </a:ext>
            </a:extLst>
          </p:cNvPr>
          <p:cNvSpPr txBox="1"/>
          <p:nvPr/>
        </p:nvSpPr>
        <p:spPr>
          <a:xfrm>
            <a:off x="582706" y="322729"/>
            <a:ext cx="52174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u="sng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5-2- Analyse exploratoire: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76EFF8AD-8855-38DD-3A48-5FAA895A11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7067" y="78422"/>
            <a:ext cx="1376181" cy="653227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B5D9EA7B-6135-4465-FD3E-EE130A42C4B1}"/>
              </a:ext>
            </a:extLst>
          </p:cNvPr>
          <p:cNvSpPr txBox="1"/>
          <p:nvPr/>
        </p:nvSpPr>
        <p:spPr>
          <a:xfrm>
            <a:off x="582706" y="1173893"/>
            <a:ext cx="7691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2-- Consommation d'énergie par bâtiment (</a:t>
            </a:r>
            <a:r>
              <a:rPr lang="fr-FR" dirty="0" err="1">
                <a:latin typeface="Courier"/>
                <a:ea typeface="Courier"/>
                <a:cs typeface="Courier"/>
                <a:sym typeface="Courier"/>
              </a:rPr>
              <a:t>SiteEnergyUse</a:t>
            </a:r>
            <a:r>
              <a:rPr lang="fr-FR" dirty="0">
                <a:latin typeface="Courier"/>
                <a:ea typeface="Courier"/>
                <a:cs typeface="Courier"/>
                <a:sym typeface="Courier"/>
              </a:rPr>
              <a:t>(</a:t>
            </a:r>
            <a:r>
              <a:rPr lang="fr-FR" dirty="0" err="1">
                <a:latin typeface="Courier"/>
                <a:ea typeface="Courier"/>
                <a:cs typeface="Courier"/>
                <a:sym typeface="Courier"/>
              </a:rPr>
              <a:t>kBtu</a:t>
            </a:r>
            <a:r>
              <a:rPr lang="fr-FR" dirty="0">
                <a:latin typeface="Courier"/>
                <a:ea typeface="Courier"/>
                <a:cs typeface="Courier"/>
                <a:sym typeface="Courier"/>
              </a:rPr>
              <a:t>)).</a:t>
            </a:r>
            <a:endParaRPr lang="fr-FR" dirty="0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05769761-336E-5E00-F31D-05CA86BC18A2}"/>
              </a:ext>
            </a:extLst>
          </p:cNvPr>
          <p:cNvSpPr txBox="1"/>
          <p:nvPr/>
        </p:nvSpPr>
        <p:spPr>
          <a:xfrm>
            <a:off x="2438400" y="6030430"/>
            <a:ext cx="91708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 passe également cette variable en log vu que une présence de variations très importantes autour de 0</a:t>
            </a:r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6340940-F851-5164-9CA1-AB8DD1A97D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7012" y="1662928"/>
            <a:ext cx="5262282" cy="391026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F4334668-4210-E171-979F-5FE1C61684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141" y="1871170"/>
            <a:ext cx="5505142" cy="4039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0534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3A72949A-8229-C896-2E91-9DB9463C36FB}"/>
              </a:ext>
            </a:extLst>
          </p:cNvPr>
          <p:cNvSpPr txBox="1"/>
          <p:nvPr/>
        </p:nvSpPr>
        <p:spPr>
          <a:xfrm>
            <a:off x="582706" y="322729"/>
            <a:ext cx="52174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u="sng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5-3- Analyse exploratoire: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76EFF8AD-8855-38DD-3A48-5FAA895A11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7067" y="78422"/>
            <a:ext cx="1376181" cy="653227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B5D9EA7B-6135-4465-FD3E-EE130A42C4B1}"/>
              </a:ext>
            </a:extLst>
          </p:cNvPr>
          <p:cNvSpPr txBox="1"/>
          <p:nvPr/>
        </p:nvSpPr>
        <p:spPr>
          <a:xfrm>
            <a:off x="582706" y="967705"/>
            <a:ext cx="7691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La normalité des variables retenues: 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97506FAC-4656-CCEC-C2C4-CEF8C8FE81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830" y="3066548"/>
            <a:ext cx="10057432" cy="3288810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20B4B623-6944-B801-ABEE-C88525552B43}"/>
              </a:ext>
            </a:extLst>
          </p:cNvPr>
          <p:cNvSpPr txBox="1"/>
          <p:nvPr/>
        </p:nvSpPr>
        <p:spPr>
          <a:xfrm>
            <a:off x="582706" y="1375131"/>
            <a:ext cx="909917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Comme la figure ci-dessous montre:</a:t>
            </a:r>
          </a:p>
          <a:p>
            <a:r>
              <a:rPr lang="fr-FR" dirty="0"/>
              <a:t>Les deux variables retenues pour l’études ne suivent pas la loi normal .</a:t>
            </a:r>
          </a:p>
          <a:p>
            <a:endParaRPr lang="fr-FR" dirty="0"/>
          </a:p>
          <a:p>
            <a:r>
              <a:rPr lang="fr-FR" dirty="0"/>
              <a:t>-d’</a:t>
            </a:r>
            <a:r>
              <a:rPr lang="fr-FR" dirty="0" err="1"/>
              <a:t>apres</a:t>
            </a:r>
            <a:r>
              <a:rPr lang="fr-FR" dirty="0"/>
              <a:t> le test de </a:t>
            </a:r>
            <a:r>
              <a:rPr lang="fr-FR" dirty="0" err="1"/>
              <a:t>shapiro</a:t>
            </a:r>
            <a:r>
              <a:rPr lang="fr-FR" dirty="0"/>
              <a:t> pour les émissions de co2  p value = 0,009 inférieur a 0,05,</a:t>
            </a:r>
          </a:p>
          <a:p>
            <a:r>
              <a:rPr lang="fr-FR" dirty="0" err="1"/>
              <a:t>Pariel</a:t>
            </a:r>
            <a:r>
              <a:rPr lang="fr-FR" dirty="0"/>
              <a:t> pour la variable </a:t>
            </a:r>
            <a:r>
              <a:rPr lang="fr-FR" dirty="0" err="1"/>
              <a:t>siteEnergie</a:t>
            </a:r>
            <a:r>
              <a:rPr lang="fr-FR" dirty="0"/>
              <a:t> avec un p value est 1,55*10-6.</a:t>
            </a:r>
          </a:p>
        </p:txBody>
      </p:sp>
    </p:spTree>
    <p:extLst>
      <p:ext uri="{BB962C8B-B14F-4D97-AF65-F5344CB8AC3E}">
        <p14:creationId xmlns:p14="http://schemas.microsoft.com/office/powerpoint/2010/main" val="39915425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3A72949A-8229-C896-2E91-9DB9463C36FB}"/>
              </a:ext>
            </a:extLst>
          </p:cNvPr>
          <p:cNvSpPr txBox="1"/>
          <p:nvPr/>
        </p:nvSpPr>
        <p:spPr>
          <a:xfrm>
            <a:off x="582706" y="322729"/>
            <a:ext cx="52174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u="sng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5-4- Analyse exploratoire: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76EFF8AD-8855-38DD-3A48-5FAA895A11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7067" y="78422"/>
            <a:ext cx="1376181" cy="653227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4AF2527D-F249-E68E-0E28-DCE61EDEC3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676401"/>
            <a:ext cx="11205882" cy="3836893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41D83704-9A81-6D06-1078-39D7A275EA89}"/>
              </a:ext>
            </a:extLst>
          </p:cNvPr>
          <p:cNvSpPr txBox="1"/>
          <p:nvPr/>
        </p:nvSpPr>
        <p:spPr>
          <a:xfrm>
            <a:off x="1452283" y="1076509"/>
            <a:ext cx="8399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3366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Répartition des données de consommation d’énergie vs émissions co2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FEA6264D-F1AF-D265-3438-95081303245F}"/>
              </a:ext>
            </a:extLst>
          </p:cNvPr>
          <p:cNvSpPr txBox="1"/>
          <p:nvPr/>
        </p:nvSpPr>
        <p:spPr>
          <a:xfrm>
            <a:off x="914400" y="5898776"/>
            <a:ext cx="92157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 distribution de la consommation d’énergie et émissions de co2 forme plusieurs droites linéaire, soit en zoomant soit au passage au log.</a:t>
            </a:r>
          </a:p>
        </p:txBody>
      </p:sp>
    </p:spTree>
    <p:extLst>
      <p:ext uri="{BB962C8B-B14F-4D97-AF65-F5344CB8AC3E}">
        <p14:creationId xmlns:p14="http://schemas.microsoft.com/office/powerpoint/2010/main" val="24838055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3A72949A-8229-C896-2E91-9DB9463C36FB}"/>
              </a:ext>
            </a:extLst>
          </p:cNvPr>
          <p:cNvSpPr txBox="1"/>
          <p:nvPr/>
        </p:nvSpPr>
        <p:spPr>
          <a:xfrm>
            <a:off x="376518" y="61119"/>
            <a:ext cx="52174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u="sng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5-5- Analyse exploratoire: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76EFF8AD-8855-38DD-3A48-5FAA895A11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7067" y="78422"/>
            <a:ext cx="1376181" cy="653227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C1B00DF8-0A71-6065-E0A7-9A1198BAB4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3025" y="1248291"/>
            <a:ext cx="7351953" cy="5448097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AF46A7B3-C40E-8ECE-0326-FF37D7BC958B}"/>
              </a:ext>
            </a:extLst>
          </p:cNvPr>
          <p:cNvSpPr txBox="1"/>
          <p:nvPr/>
        </p:nvSpPr>
        <p:spPr>
          <a:xfrm>
            <a:off x="448235" y="731649"/>
            <a:ext cx="53071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Corrélation entre les variables:</a:t>
            </a:r>
          </a:p>
          <a:p>
            <a:r>
              <a:rPr lang="fr-FR" dirty="0"/>
              <a:t>Ce tableau montre une corrélation supérieur à 0,7.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55B782AF-7FC3-EB89-0A7D-CE35B0492F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022" y="1764933"/>
            <a:ext cx="4365812" cy="4794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7130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3A72949A-8229-C896-2E91-9DB9463C36FB}"/>
              </a:ext>
            </a:extLst>
          </p:cNvPr>
          <p:cNvSpPr txBox="1"/>
          <p:nvPr/>
        </p:nvSpPr>
        <p:spPr>
          <a:xfrm>
            <a:off x="376518" y="61119"/>
            <a:ext cx="52174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u="sng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5-6- Analyse exploratoire: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76EFF8AD-8855-38DD-3A48-5FAA895A11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7067" y="78422"/>
            <a:ext cx="1376181" cy="653227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AF46A7B3-C40E-8ECE-0326-FF37D7BC958B}"/>
              </a:ext>
            </a:extLst>
          </p:cNvPr>
          <p:cNvSpPr txBox="1"/>
          <p:nvPr/>
        </p:nvSpPr>
        <p:spPr>
          <a:xfrm>
            <a:off x="475129" y="1997839"/>
            <a:ext cx="262665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Cette figure montre une corrélation et la relation entre les variable.</a:t>
            </a:r>
          </a:p>
          <a:p>
            <a:r>
              <a:rPr lang="fr-FR" dirty="0"/>
              <a:t>On vois des relations qui apparaitre lors de passe au log des variables,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5874D3C2-76D7-1D2D-1089-1894E4BBA4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1788" y="887506"/>
            <a:ext cx="8748617" cy="5674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3071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6240D355-9878-495B-25AC-2696244A4C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1234074" y="610917"/>
            <a:ext cx="6043970" cy="5636166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5DD42E88-A32F-9D23-3464-CE7F85DE8210}"/>
              </a:ext>
            </a:extLst>
          </p:cNvPr>
          <p:cNvSpPr txBox="1"/>
          <p:nvPr/>
        </p:nvSpPr>
        <p:spPr>
          <a:xfrm>
            <a:off x="4446494" y="1909483"/>
            <a:ext cx="5926133" cy="1692771"/>
          </a:xfrm>
          <a:prstGeom prst="rect">
            <a:avLst/>
          </a:prstGeom>
          <a:solidFill>
            <a:srgbClr val="0033CC">
              <a:alpha val="49020"/>
            </a:srgb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36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    </a:t>
            </a:r>
          </a:p>
          <a:p>
            <a:r>
              <a:rPr lang="fr-FR" sz="36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La  m</a:t>
            </a:r>
            <a:r>
              <a:rPr lang="fr-FR" sz="360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odélisation</a:t>
            </a:r>
            <a:endParaRPr lang="fr-FR" sz="2400" dirty="0">
              <a:solidFill>
                <a:srgbClr val="FFC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fr-FR" sz="3200" dirty="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C015A98E-834F-9A08-9388-3C444CCA30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4735" y="5641392"/>
            <a:ext cx="2430701" cy="1118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0675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>
            <a:extLst>
              <a:ext uri="{FF2B5EF4-FFF2-40B4-BE49-F238E27FC236}">
                <a16:creationId xmlns:a16="http://schemas.microsoft.com/office/drawing/2014/main" id="{76EFF8AD-8855-38DD-3A48-5FAA895A11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7067" y="78422"/>
            <a:ext cx="1376181" cy="653227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B944DD00-7774-AAA1-9FFE-12FCB29ED127}"/>
              </a:ext>
            </a:extLst>
          </p:cNvPr>
          <p:cNvSpPr txBox="1"/>
          <p:nvPr/>
        </p:nvSpPr>
        <p:spPr>
          <a:xfrm>
            <a:off x="600635" y="333943"/>
            <a:ext cx="49395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6-Preprocessing: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CC51329A-9FFE-2CD8-4EBE-EFC8CC797387}"/>
              </a:ext>
            </a:extLst>
          </p:cNvPr>
          <p:cNvSpPr txBox="1"/>
          <p:nvPr/>
        </p:nvSpPr>
        <p:spPr>
          <a:xfrm>
            <a:off x="591670" y="887506"/>
            <a:ext cx="32900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8-1-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Feature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engineering: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4FB3C4CD-742E-8322-DEDD-5E4A1DBC3696}"/>
              </a:ext>
            </a:extLst>
          </p:cNvPr>
          <p:cNvSpPr txBox="1"/>
          <p:nvPr/>
        </p:nvSpPr>
        <p:spPr>
          <a:xfrm>
            <a:off x="591670" y="1621301"/>
            <a:ext cx="43702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0" dirty="0"/>
              <a:t> contient plusieurs valeurs distincts,</a:t>
            </a:r>
          </a:p>
          <a:p>
            <a:r>
              <a:rPr lang="fr-FR" b="0" dirty="0"/>
              <a:t> alors on a remplacé par la longueur de </a:t>
            </a:r>
            <a:r>
              <a:rPr lang="fr-FR" b="0" dirty="0" err="1"/>
              <a:t>feature</a:t>
            </a:r>
            <a:endParaRPr lang="fr-FR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8ADF3B1F-D7B4-2385-2CDF-4ED6CFA52C15}"/>
              </a:ext>
            </a:extLst>
          </p:cNvPr>
          <p:cNvSpPr txBox="1"/>
          <p:nvPr/>
        </p:nvSpPr>
        <p:spPr>
          <a:xfrm>
            <a:off x="797856" y="2860742"/>
            <a:ext cx="33348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Remplacer les valeurs catégoriels manqué par: No information.</a:t>
            </a:r>
          </a:p>
          <a:p>
            <a:endParaRPr lang="fr-FR" dirty="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F38A563D-22D5-11DD-DB25-CE17A6BB6CEF}"/>
              </a:ext>
            </a:extLst>
          </p:cNvPr>
          <p:cNvSpPr txBox="1"/>
          <p:nvPr/>
        </p:nvSpPr>
        <p:spPr>
          <a:xfrm>
            <a:off x="721657" y="4506265"/>
            <a:ext cx="27611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Remplacer les valeurs numérique manqué par: 0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7E6E68C0-835D-DD89-72C3-A119DF7C0C97}"/>
              </a:ext>
            </a:extLst>
          </p:cNvPr>
          <p:cNvSpPr txBox="1"/>
          <p:nvPr/>
        </p:nvSpPr>
        <p:spPr>
          <a:xfrm>
            <a:off x="7028330" y="1782099"/>
            <a:ext cx="31555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0" dirty="0" err="1">
                <a:solidFill>
                  <a:srgbClr val="E39C1D"/>
                </a:solidFill>
                <a:latin typeface="Consolas" panose="020B0609020204030204" pitchFamily="49" charset="0"/>
              </a:rPr>
              <a:t>ListOfAllPropertyUse</a:t>
            </a:r>
            <a:endParaRPr lang="fr-FR" sz="2000" dirty="0">
              <a:solidFill>
                <a:srgbClr val="E39C1D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823F47E5-5562-B8AC-7EB5-CD9D3369DB67}"/>
              </a:ext>
            </a:extLst>
          </p:cNvPr>
          <p:cNvSpPr txBox="1"/>
          <p:nvPr/>
        </p:nvSpPr>
        <p:spPr>
          <a:xfrm>
            <a:off x="6758324" y="4506264"/>
            <a:ext cx="478715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0" i="0" dirty="0" err="1">
                <a:solidFill>
                  <a:srgbClr val="E39C1D"/>
                </a:solidFill>
                <a:effectLst/>
                <a:latin typeface="Consolas" panose="020B0609020204030204" pitchFamily="49" charset="0"/>
              </a:rPr>
              <a:t>SecondLargestPropertyUseTypeGFA</a:t>
            </a:r>
            <a:r>
              <a:rPr lang="fr-FR" b="0" i="0" dirty="0">
                <a:solidFill>
                  <a:srgbClr val="E39C1D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b="0" i="0" dirty="0" err="1">
                <a:solidFill>
                  <a:srgbClr val="E39C1D"/>
                </a:solidFill>
                <a:effectLst/>
                <a:latin typeface="Consolas" panose="020B0609020204030204" pitchFamily="49" charset="0"/>
              </a:rPr>
              <a:t>ThirdLargestPropertyUseTypeGFA</a:t>
            </a:r>
            <a:endParaRPr lang="fr-FR" dirty="0">
              <a:solidFill>
                <a:srgbClr val="E39C1D"/>
              </a:solidFill>
            </a:endParaRP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5C2905C2-55BC-FACC-E859-76CEC8F40C68}"/>
              </a:ext>
            </a:extLst>
          </p:cNvPr>
          <p:cNvSpPr txBox="1"/>
          <p:nvPr/>
        </p:nvSpPr>
        <p:spPr>
          <a:xfrm>
            <a:off x="6910722" y="2980692"/>
            <a:ext cx="4482353" cy="6532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0" i="0" dirty="0" err="1">
                <a:solidFill>
                  <a:srgbClr val="E39C1D"/>
                </a:solidFill>
                <a:effectLst/>
                <a:latin typeface="Consolas" panose="020B0609020204030204" pitchFamily="49" charset="0"/>
              </a:rPr>
              <a:t>SecondLargestPropertyUseType</a:t>
            </a:r>
            <a:r>
              <a:rPr lang="fr-FR" b="0" i="0" dirty="0">
                <a:solidFill>
                  <a:srgbClr val="E39C1D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fr-FR" b="0" i="0" dirty="0" err="1">
                <a:solidFill>
                  <a:srgbClr val="E39C1D"/>
                </a:solidFill>
                <a:effectLst/>
                <a:latin typeface="Consolas" panose="020B0609020204030204" pitchFamily="49" charset="0"/>
              </a:rPr>
              <a:t>ThirdLargestPropertyUseType</a:t>
            </a:r>
            <a:endParaRPr lang="fr-FR" dirty="0">
              <a:solidFill>
                <a:srgbClr val="E39C1D"/>
              </a:solidFill>
            </a:endParaRPr>
          </a:p>
        </p:txBody>
      </p:sp>
      <p:sp>
        <p:nvSpPr>
          <p:cNvPr id="21" name="Flèche : droite 20">
            <a:extLst>
              <a:ext uri="{FF2B5EF4-FFF2-40B4-BE49-F238E27FC236}">
                <a16:creationId xmlns:a16="http://schemas.microsoft.com/office/drawing/2014/main" id="{2D0093BE-4885-5F56-C3E6-814DDF067268}"/>
              </a:ext>
            </a:extLst>
          </p:cNvPr>
          <p:cNvSpPr/>
          <p:nvPr/>
        </p:nvSpPr>
        <p:spPr>
          <a:xfrm>
            <a:off x="4567517" y="1854194"/>
            <a:ext cx="1927412" cy="2559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Flèche : droite 21">
            <a:extLst>
              <a:ext uri="{FF2B5EF4-FFF2-40B4-BE49-F238E27FC236}">
                <a16:creationId xmlns:a16="http://schemas.microsoft.com/office/drawing/2014/main" id="{EF0370B9-11FD-D313-E47A-F46B86763B51}"/>
              </a:ext>
            </a:extLst>
          </p:cNvPr>
          <p:cNvSpPr/>
          <p:nvPr/>
        </p:nvSpPr>
        <p:spPr>
          <a:xfrm>
            <a:off x="4329953" y="3212732"/>
            <a:ext cx="1927412" cy="1891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FD241E63-CCAD-2C59-D81B-F1B0E62C25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5111" y="4760419"/>
            <a:ext cx="1950889" cy="225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2695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>
            <a:extLst>
              <a:ext uri="{FF2B5EF4-FFF2-40B4-BE49-F238E27FC236}">
                <a16:creationId xmlns:a16="http://schemas.microsoft.com/office/drawing/2014/main" id="{76EFF8AD-8855-38DD-3A48-5FAA895A11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7067" y="78422"/>
            <a:ext cx="1376181" cy="653227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B944DD00-7774-AAA1-9FFE-12FCB29ED127}"/>
              </a:ext>
            </a:extLst>
          </p:cNvPr>
          <p:cNvSpPr txBox="1"/>
          <p:nvPr/>
        </p:nvSpPr>
        <p:spPr>
          <a:xfrm>
            <a:off x="591670" y="333943"/>
            <a:ext cx="49395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6-Preprocessing: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67094FB8-492F-1DA6-FE1A-38C84886DFB3}"/>
              </a:ext>
            </a:extLst>
          </p:cNvPr>
          <p:cNvSpPr txBox="1"/>
          <p:nvPr/>
        </p:nvSpPr>
        <p:spPr>
          <a:xfrm>
            <a:off x="3748141" y="1353671"/>
            <a:ext cx="8355107" cy="286232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>
            <a:spAutoFit/>
          </a:bodyPr>
          <a:lstStyle/>
          <a:p>
            <a:r>
              <a:rPr lang="fr-FR" dirty="0" err="1"/>
              <a:t>numerical_feautures</a:t>
            </a:r>
            <a:r>
              <a:rPr lang="fr-FR" dirty="0"/>
              <a:t> = </a:t>
            </a:r>
            <a:r>
              <a:rPr lang="fr-FR" dirty="0" err="1">
                <a:solidFill>
                  <a:srgbClr val="E39C1D"/>
                </a:solidFill>
              </a:rPr>
              <a:t>make_column_selector</a:t>
            </a:r>
            <a:r>
              <a:rPr lang="fr-FR" dirty="0">
                <a:solidFill>
                  <a:srgbClr val="E39C1D"/>
                </a:solidFill>
              </a:rPr>
              <a:t>(</a:t>
            </a:r>
            <a:r>
              <a:rPr lang="fr-FR" dirty="0" err="1">
                <a:solidFill>
                  <a:srgbClr val="E39C1D"/>
                </a:solidFill>
              </a:rPr>
              <a:t>dtype_include</a:t>
            </a:r>
            <a:r>
              <a:rPr lang="fr-FR" dirty="0">
                <a:solidFill>
                  <a:srgbClr val="E39C1D"/>
                </a:solidFill>
              </a:rPr>
              <a:t> = </a:t>
            </a:r>
            <a:r>
              <a:rPr lang="fr-FR" dirty="0" err="1">
                <a:solidFill>
                  <a:srgbClr val="E39C1D"/>
                </a:solidFill>
              </a:rPr>
              <a:t>np.number</a:t>
            </a:r>
            <a:r>
              <a:rPr lang="fr-FR" dirty="0">
                <a:solidFill>
                  <a:srgbClr val="E39C1D"/>
                </a:solidFill>
              </a:rPr>
              <a:t>)</a:t>
            </a:r>
          </a:p>
          <a:p>
            <a:endParaRPr lang="fr-FR" dirty="0"/>
          </a:p>
          <a:p>
            <a:r>
              <a:rPr lang="fr-FR" dirty="0" err="1"/>
              <a:t>categorical_features</a:t>
            </a:r>
            <a:r>
              <a:rPr lang="fr-FR" dirty="0"/>
              <a:t> = </a:t>
            </a:r>
            <a:r>
              <a:rPr lang="fr-FR" dirty="0" err="1">
                <a:solidFill>
                  <a:srgbClr val="E39C1D"/>
                </a:solidFill>
              </a:rPr>
              <a:t>make_column_selector</a:t>
            </a:r>
            <a:r>
              <a:rPr lang="fr-FR" dirty="0">
                <a:solidFill>
                  <a:srgbClr val="E39C1D"/>
                </a:solidFill>
              </a:rPr>
              <a:t>(</a:t>
            </a:r>
            <a:r>
              <a:rPr lang="fr-FR" dirty="0" err="1">
                <a:solidFill>
                  <a:srgbClr val="E39C1D"/>
                </a:solidFill>
              </a:rPr>
              <a:t>dtype_exclude</a:t>
            </a:r>
            <a:r>
              <a:rPr lang="fr-FR" dirty="0">
                <a:solidFill>
                  <a:srgbClr val="E39C1D"/>
                </a:solidFill>
              </a:rPr>
              <a:t>= </a:t>
            </a:r>
            <a:r>
              <a:rPr lang="fr-FR" dirty="0" err="1">
                <a:solidFill>
                  <a:srgbClr val="E39C1D"/>
                </a:solidFill>
              </a:rPr>
              <a:t>np.number</a:t>
            </a:r>
            <a:r>
              <a:rPr lang="fr-FR" dirty="0">
                <a:solidFill>
                  <a:srgbClr val="E39C1D"/>
                </a:solidFill>
              </a:rPr>
              <a:t>)</a:t>
            </a:r>
          </a:p>
          <a:p>
            <a:endParaRPr lang="fr-FR" dirty="0">
              <a:solidFill>
                <a:srgbClr val="E39C1D"/>
              </a:solidFill>
            </a:endParaRPr>
          </a:p>
          <a:p>
            <a:r>
              <a:rPr lang="fr-FR" dirty="0" err="1"/>
              <a:t>numerical_pipeline</a:t>
            </a:r>
            <a:r>
              <a:rPr lang="fr-FR" dirty="0"/>
              <a:t> </a:t>
            </a:r>
            <a:r>
              <a:rPr lang="fr-FR" dirty="0">
                <a:solidFill>
                  <a:srgbClr val="E39C1D"/>
                </a:solidFill>
              </a:rPr>
              <a:t>= </a:t>
            </a:r>
            <a:r>
              <a:rPr lang="fr-FR" dirty="0" err="1">
                <a:solidFill>
                  <a:srgbClr val="E39C1D"/>
                </a:solidFill>
              </a:rPr>
              <a:t>make_pipeline</a:t>
            </a:r>
            <a:r>
              <a:rPr lang="fr-FR" dirty="0">
                <a:solidFill>
                  <a:srgbClr val="E39C1D"/>
                </a:solidFill>
              </a:rPr>
              <a:t>(</a:t>
            </a:r>
            <a:r>
              <a:rPr lang="fr-FR" dirty="0" err="1">
                <a:solidFill>
                  <a:srgbClr val="E39C1D"/>
                </a:solidFill>
              </a:rPr>
              <a:t>StandardScaler</a:t>
            </a:r>
            <a:r>
              <a:rPr lang="fr-FR" dirty="0">
                <a:solidFill>
                  <a:srgbClr val="E39C1D"/>
                </a:solidFill>
              </a:rPr>
              <a:t>())</a:t>
            </a:r>
          </a:p>
          <a:p>
            <a:endParaRPr lang="fr-FR" dirty="0"/>
          </a:p>
          <a:p>
            <a:r>
              <a:rPr lang="fr-FR" dirty="0" err="1"/>
              <a:t>categorical_pipeline</a:t>
            </a:r>
            <a:r>
              <a:rPr lang="fr-FR" dirty="0"/>
              <a:t> = </a:t>
            </a:r>
            <a:r>
              <a:rPr lang="fr-FR" dirty="0" err="1">
                <a:solidFill>
                  <a:srgbClr val="E39C1D"/>
                </a:solidFill>
              </a:rPr>
              <a:t>make_pipeline</a:t>
            </a:r>
            <a:r>
              <a:rPr lang="fr-FR" dirty="0">
                <a:solidFill>
                  <a:srgbClr val="E39C1D"/>
                </a:solidFill>
              </a:rPr>
              <a:t>(</a:t>
            </a:r>
            <a:r>
              <a:rPr lang="fr-FR" dirty="0" err="1">
                <a:solidFill>
                  <a:srgbClr val="E39C1D"/>
                </a:solidFill>
              </a:rPr>
              <a:t>OneHotEncoder</a:t>
            </a:r>
            <a:r>
              <a:rPr lang="fr-FR" dirty="0">
                <a:solidFill>
                  <a:srgbClr val="E39C1D"/>
                </a:solidFill>
              </a:rPr>
              <a:t>(</a:t>
            </a:r>
            <a:r>
              <a:rPr lang="fr-FR" dirty="0" err="1">
                <a:solidFill>
                  <a:srgbClr val="E39C1D"/>
                </a:solidFill>
              </a:rPr>
              <a:t>handle_unknown</a:t>
            </a:r>
            <a:r>
              <a:rPr lang="fr-FR" dirty="0">
                <a:solidFill>
                  <a:srgbClr val="E39C1D"/>
                </a:solidFill>
              </a:rPr>
              <a:t> = "ignore"))</a:t>
            </a:r>
          </a:p>
          <a:p>
            <a:endParaRPr lang="fr-FR" dirty="0"/>
          </a:p>
          <a:p>
            <a:r>
              <a:rPr lang="fr-FR" dirty="0" err="1"/>
              <a:t>preprocessor</a:t>
            </a:r>
            <a:r>
              <a:rPr lang="fr-FR" dirty="0"/>
              <a:t> = </a:t>
            </a:r>
            <a:r>
              <a:rPr lang="fr-FR" dirty="0" err="1">
                <a:solidFill>
                  <a:srgbClr val="E39C1D"/>
                </a:solidFill>
              </a:rPr>
              <a:t>make_column_transformer</a:t>
            </a:r>
            <a:r>
              <a:rPr lang="fr-FR" dirty="0">
                <a:solidFill>
                  <a:srgbClr val="E39C1D"/>
                </a:solidFill>
              </a:rPr>
              <a:t>((</a:t>
            </a:r>
            <a:r>
              <a:rPr lang="fr-FR" dirty="0" err="1">
                <a:solidFill>
                  <a:srgbClr val="E39C1D"/>
                </a:solidFill>
              </a:rPr>
              <a:t>numerical_pipeline,numerical_feautures</a:t>
            </a:r>
            <a:r>
              <a:rPr lang="fr-FR" dirty="0">
                <a:solidFill>
                  <a:srgbClr val="E39C1D"/>
                </a:solidFill>
              </a:rPr>
              <a:t>),</a:t>
            </a:r>
          </a:p>
          <a:p>
            <a:r>
              <a:rPr lang="fr-FR" dirty="0">
                <a:solidFill>
                  <a:srgbClr val="E39C1D"/>
                </a:solidFill>
              </a:rPr>
              <a:t>                                        (</a:t>
            </a:r>
            <a:r>
              <a:rPr lang="fr-FR" dirty="0" err="1">
                <a:solidFill>
                  <a:srgbClr val="E39C1D"/>
                </a:solidFill>
              </a:rPr>
              <a:t>categorical_pipeline,categorical_features</a:t>
            </a:r>
            <a:r>
              <a:rPr lang="fr-FR" dirty="0">
                <a:solidFill>
                  <a:srgbClr val="E39C1D"/>
                </a:solidFill>
              </a:rPr>
              <a:t>))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E325FC3C-791F-A1F4-842D-EB477D469BAA}"/>
              </a:ext>
            </a:extLst>
          </p:cNvPr>
          <p:cNvSpPr txBox="1"/>
          <p:nvPr/>
        </p:nvSpPr>
        <p:spPr>
          <a:xfrm>
            <a:off x="242048" y="1353671"/>
            <a:ext cx="359484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Utilisation la méthode de </a:t>
            </a:r>
            <a:r>
              <a:rPr lang="fr-FR" dirty="0" err="1"/>
              <a:t>make_pipeline</a:t>
            </a:r>
            <a:r>
              <a:rPr lang="fr-FR" dirty="0"/>
              <a:t> de </a:t>
            </a:r>
            <a:r>
              <a:rPr lang="fr-FR" dirty="0" err="1"/>
              <a:t>Sklearn</a:t>
            </a:r>
            <a:r>
              <a:rPr lang="fr-FR" dirty="0"/>
              <a:t>,</a:t>
            </a:r>
          </a:p>
          <a:p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Pour les variables catégoriels nous utilisons la transformation de </a:t>
            </a:r>
            <a:r>
              <a:rPr lang="fr-FR" dirty="0" err="1"/>
              <a:t>OnehotEncoder</a:t>
            </a:r>
            <a:r>
              <a:rPr lang="fr-FR" dirty="0"/>
              <a:t>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Pour les variables numériques nous utilisons la méthode de standardscaler pour la standardisation des données,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CF2C2461-FA84-CFF9-5701-0491212A06B8}"/>
              </a:ext>
            </a:extLst>
          </p:cNvPr>
          <p:cNvSpPr txBox="1"/>
          <p:nvPr/>
        </p:nvSpPr>
        <p:spPr>
          <a:xfrm>
            <a:off x="510988" y="4926035"/>
            <a:ext cx="90543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Modélisation avec les différents modèle en présence de </a:t>
            </a:r>
            <a:r>
              <a:rPr lang="fr-FR" dirty="0" err="1"/>
              <a:t>EnergyStartScore</a:t>
            </a:r>
            <a:r>
              <a:rPr lang="fr-FR" dirty="0"/>
              <a:t>, dans un premier temps, Passages des variables Target en np.log() pour minimiser les écarts.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945944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>
            <a:extLst>
              <a:ext uri="{FF2B5EF4-FFF2-40B4-BE49-F238E27FC236}">
                <a16:creationId xmlns:a16="http://schemas.microsoft.com/office/drawing/2014/main" id="{76EFF8AD-8855-38DD-3A48-5FAA895A11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7067" y="78422"/>
            <a:ext cx="1376181" cy="653227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B944DD00-7774-AAA1-9FFE-12FCB29ED127}"/>
              </a:ext>
            </a:extLst>
          </p:cNvPr>
          <p:cNvSpPr txBox="1"/>
          <p:nvPr/>
        </p:nvSpPr>
        <p:spPr>
          <a:xfrm>
            <a:off x="591670" y="333943"/>
            <a:ext cx="49395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7-quelque explication: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90F5D7E0-FB38-D919-E1A9-85825B040240}"/>
              </a:ext>
            </a:extLst>
          </p:cNvPr>
          <p:cNvSpPr txBox="1"/>
          <p:nvPr/>
        </p:nvSpPr>
        <p:spPr>
          <a:xfrm>
            <a:off x="8247526" y="2268070"/>
            <a:ext cx="367553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>
                <a:solidFill>
                  <a:srgbClr val="0033CC"/>
                </a:solidFill>
              </a:rPr>
              <a:t>Grille de paramètres de modèle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fr-FR" dirty="0">
              <a:solidFill>
                <a:srgbClr val="0033CC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>
                <a:solidFill>
                  <a:srgbClr val="0033CC"/>
                </a:solidFill>
              </a:rPr>
              <a:t>Preprocessing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fr-FR" dirty="0">
              <a:solidFill>
                <a:srgbClr val="0033CC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>
                <a:solidFill>
                  <a:srgbClr val="0033CC"/>
                </a:solidFill>
              </a:rPr>
              <a:t>Grille de recherche (Greadsearch)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fr-FR" dirty="0">
              <a:solidFill>
                <a:srgbClr val="0033CC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>
                <a:solidFill>
                  <a:srgbClr val="0033CC"/>
                </a:solidFill>
              </a:rPr>
              <a:t>Le métriques ,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62F2E0EE-4126-0FA4-7E5D-8A07EB8737E3}"/>
              </a:ext>
            </a:extLst>
          </p:cNvPr>
          <p:cNvSpPr txBox="1"/>
          <p:nvPr/>
        </p:nvSpPr>
        <p:spPr>
          <a:xfrm>
            <a:off x="466167" y="1341603"/>
            <a:ext cx="6096000" cy="147732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fr-FR" dirty="0" err="1">
                <a:solidFill>
                  <a:srgbClr val="00B050"/>
                </a:solidFill>
              </a:rPr>
              <a:t>elasticnet_grid</a:t>
            </a:r>
            <a:r>
              <a:rPr lang="fr-FR" dirty="0">
                <a:solidFill>
                  <a:srgbClr val="00B050"/>
                </a:solidFill>
              </a:rPr>
              <a:t> </a:t>
            </a:r>
            <a:r>
              <a:rPr lang="fr-FR" dirty="0"/>
              <a:t>= {</a:t>
            </a:r>
          </a:p>
          <a:p>
            <a:r>
              <a:rPr lang="fr-FR" dirty="0"/>
              <a:t>    </a:t>
            </a:r>
            <a:r>
              <a:rPr lang="fr-FR" dirty="0">
                <a:solidFill>
                  <a:srgbClr val="00B050"/>
                </a:solidFill>
              </a:rPr>
              <a:t>"</a:t>
            </a:r>
            <a:r>
              <a:rPr lang="fr-FR" dirty="0" err="1">
                <a:solidFill>
                  <a:srgbClr val="00B050"/>
                </a:solidFill>
              </a:rPr>
              <a:t>elasticnet</a:t>
            </a:r>
            <a:r>
              <a:rPr lang="fr-FR" dirty="0">
                <a:solidFill>
                  <a:srgbClr val="00B050"/>
                </a:solidFill>
              </a:rPr>
              <a:t>__</a:t>
            </a:r>
            <a:r>
              <a:rPr lang="fr-FR" dirty="0" err="1">
                <a:solidFill>
                  <a:srgbClr val="00B050"/>
                </a:solidFill>
              </a:rPr>
              <a:t>tol</a:t>
            </a:r>
            <a:r>
              <a:rPr lang="fr-FR" dirty="0"/>
              <a:t>" : [0.1,0.01,0.001,0.0001],</a:t>
            </a:r>
          </a:p>
          <a:p>
            <a:r>
              <a:rPr lang="fr-FR" dirty="0"/>
              <a:t>    </a:t>
            </a:r>
            <a:r>
              <a:rPr lang="fr-FR" dirty="0">
                <a:solidFill>
                  <a:srgbClr val="00B050"/>
                </a:solidFill>
              </a:rPr>
              <a:t>"</a:t>
            </a:r>
            <a:r>
              <a:rPr lang="fr-FR" dirty="0" err="1">
                <a:solidFill>
                  <a:srgbClr val="00B050"/>
                </a:solidFill>
              </a:rPr>
              <a:t>elasticnet</a:t>
            </a:r>
            <a:r>
              <a:rPr lang="fr-FR" dirty="0">
                <a:solidFill>
                  <a:srgbClr val="00B050"/>
                </a:solidFill>
              </a:rPr>
              <a:t>__alpha</a:t>
            </a:r>
            <a:r>
              <a:rPr lang="fr-FR" dirty="0"/>
              <a:t>": [0.0001, 0.001, </a:t>
            </a:r>
            <a:r>
              <a:rPr lang="fr-FR" dirty="0">
                <a:ln>
                  <a:solidFill>
                    <a:schemeClr val="accent2">
                      <a:lumMod val="75000"/>
                    </a:schemeClr>
                  </a:solidFill>
                </a:ln>
              </a:rPr>
              <a:t>0</a:t>
            </a:r>
            <a:r>
              <a:rPr lang="fr-FR" dirty="0"/>
              <a:t>.01, 0.1, 1, 10, 100], </a:t>
            </a:r>
            <a:r>
              <a:rPr lang="fr-FR" dirty="0">
                <a:solidFill>
                  <a:srgbClr val="00B050"/>
                </a:solidFill>
              </a:rPr>
              <a:t>"elasticnet__l1_ratio": </a:t>
            </a:r>
            <a:r>
              <a:rPr lang="fr-FR" dirty="0" err="1"/>
              <a:t>np.arange</a:t>
            </a:r>
            <a:r>
              <a:rPr lang="fr-FR" dirty="0"/>
              <a:t>(-1.0, 1.0, 0.2),</a:t>
            </a:r>
          </a:p>
          <a:p>
            <a:r>
              <a:rPr lang="fr-FR" dirty="0">
                <a:solidFill>
                  <a:srgbClr val="00B050"/>
                </a:solidFill>
              </a:rPr>
              <a:t>    '</a:t>
            </a:r>
            <a:r>
              <a:rPr lang="fr-FR" dirty="0" err="1">
                <a:solidFill>
                  <a:srgbClr val="00B050"/>
                </a:solidFill>
              </a:rPr>
              <a:t>elasticnet</a:t>
            </a:r>
            <a:r>
              <a:rPr lang="fr-FR" dirty="0">
                <a:solidFill>
                  <a:srgbClr val="00B050"/>
                </a:solidFill>
              </a:rPr>
              <a:t>__</a:t>
            </a:r>
            <a:r>
              <a:rPr lang="fr-FR" dirty="0" err="1">
                <a:solidFill>
                  <a:srgbClr val="00B050"/>
                </a:solidFill>
              </a:rPr>
              <a:t>fit_intercept</a:t>
            </a:r>
            <a:r>
              <a:rPr lang="fr-FR" dirty="0">
                <a:solidFill>
                  <a:srgbClr val="00B050"/>
                </a:solidFill>
              </a:rPr>
              <a:t>':[</a:t>
            </a:r>
            <a:r>
              <a:rPr lang="fr-FR" dirty="0" err="1"/>
              <a:t>True,False</a:t>
            </a:r>
            <a:r>
              <a:rPr lang="fr-FR" dirty="0"/>
              <a:t>]</a:t>
            </a:r>
          </a:p>
        </p:txBody>
      </p: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FBEC3293-CB25-C1C7-5D26-068C4167967A}"/>
              </a:ext>
            </a:extLst>
          </p:cNvPr>
          <p:cNvCxnSpPr/>
          <p:nvPr/>
        </p:nvCxnSpPr>
        <p:spPr>
          <a:xfrm flipH="1" flipV="1">
            <a:off x="6633882" y="1837765"/>
            <a:ext cx="1685365" cy="5827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ZoneTexte 12">
            <a:extLst>
              <a:ext uri="{FF2B5EF4-FFF2-40B4-BE49-F238E27FC236}">
                <a16:creationId xmlns:a16="http://schemas.microsoft.com/office/drawing/2014/main" id="{6164D344-EB1C-9A74-1512-1D135D9E15AC}"/>
              </a:ext>
            </a:extLst>
          </p:cNvPr>
          <p:cNvSpPr txBox="1"/>
          <p:nvPr/>
        </p:nvSpPr>
        <p:spPr>
          <a:xfrm>
            <a:off x="466167" y="4777733"/>
            <a:ext cx="6096000" cy="1477328"/>
          </a:xfrm>
          <a:prstGeom prst="rect">
            <a:avLst/>
          </a:prstGeom>
          <a:noFill/>
          <a:ln>
            <a:solidFill>
              <a:srgbClr val="E39C1D"/>
            </a:solidFill>
          </a:ln>
        </p:spPr>
        <p:txBody>
          <a:bodyPr wrap="square">
            <a:spAutoFit/>
          </a:bodyPr>
          <a:lstStyle/>
          <a:p>
            <a:r>
              <a:rPr lang="fr-FR" dirty="0" err="1"/>
              <a:t>grid_searchrelasticnet</a:t>
            </a:r>
            <a:r>
              <a:rPr lang="fr-FR" dirty="0"/>
              <a:t>= </a:t>
            </a:r>
            <a:r>
              <a:rPr lang="fr-FR" dirty="0" err="1"/>
              <a:t>GridSearchCV</a:t>
            </a:r>
            <a:r>
              <a:rPr lang="fr-FR" dirty="0"/>
              <a:t>(</a:t>
            </a:r>
            <a:r>
              <a:rPr lang="fr-FR" dirty="0" err="1"/>
              <a:t>elasticnet</a:t>
            </a:r>
            <a:r>
              <a:rPr lang="fr-FR" dirty="0"/>
              <a:t> , </a:t>
            </a:r>
          </a:p>
          <a:p>
            <a:r>
              <a:rPr lang="fr-FR" dirty="0"/>
              <a:t>	</a:t>
            </a:r>
            <a:r>
              <a:rPr lang="fr-FR" dirty="0" err="1"/>
              <a:t>param_grid</a:t>
            </a:r>
            <a:r>
              <a:rPr lang="fr-FR" dirty="0"/>
              <a:t> = </a:t>
            </a:r>
            <a:r>
              <a:rPr lang="fr-FR" dirty="0" err="1"/>
              <a:t>elasticnet_grid</a:t>
            </a:r>
            <a:r>
              <a:rPr lang="fr-FR" dirty="0"/>
              <a:t>,</a:t>
            </a:r>
          </a:p>
          <a:p>
            <a:r>
              <a:rPr lang="fr-FR" dirty="0"/>
              <a:t>	 </a:t>
            </a:r>
            <a:r>
              <a:rPr lang="fr-FR" dirty="0" err="1"/>
              <a:t>n_jobs</a:t>
            </a:r>
            <a:r>
              <a:rPr lang="fr-FR" dirty="0"/>
              <a:t> = -1,</a:t>
            </a:r>
          </a:p>
          <a:p>
            <a:r>
              <a:rPr lang="fr-FR" dirty="0"/>
              <a:t>		 cv =5,</a:t>
            </a:r>
          </a:p>
          <a:p>
            <a:r>
              <a:rPr lang="fr-FR" dirty="0"/>
              <a:t>		</a:t>
            </a:r>
            <a:r>
              <a:rPr lang="fr-FR" dirty="0" err="1"/>
              <a:t>scoring</a:t>
            </a:r>
            <a:r>
              <a:rPr lang="fr-FR" dirty="0"/>
              <a:t> = 'r2')</a:t>
            </a:r>
          </a:p>
        </p:txBody>
      </p: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38EE1BDF-986F-3C62-E11C-E175A2FD6ECF}"/>
              </a:ext>
            </a:extLst>
          </p:cNvPr>
          <p:cNvCxnSpPr>
            <a:cxnSpLocks/>
          </p:cNvCxnSpPr>
          <p:nvPr/>
        </p:nvCxnSpPr>
        <p:spPr>
          <a:xfrm flipH="1">
            <a:off x="3747250" y="3648635"/>
            <a:ext cx="4571997" cy="1201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B7B6CEEE-529C-C5BF-EDCE-010A8375FCDA}"/>
              </a:ext>
            </a:extLst>
          </p:cNvPr>
          <p:cNvCxnSpPr>
            <a:cxnSpLocks/>
          </p:cNvCxnSpPr>
          <p:nvPr/>
        </p:nvCxnSpPr>
        <p:spPr>
          <a:xfrm flipH="1">
            <a:off x="3747250" y="4299395"/>
            <a:ext cx="4993337" cy="17675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3">
            <a:extLst>
              <a:ext uri="{FF2B5EF4-FFF2-40B4-BE49-F238E27FC236}">
                <a16:creationId xmlns:a16="http://schemas.microsoft.com/office/drawing/2014/main" id="{146FC9CE-8B3B-A945-04D6-4C420B7FB356}"/>
              </a:ext>
            </a:extLst>
          </p:cNvPr>
          <p:cNvSpPr txBox="1"/>
          <p:nvPr/>
        </p:nvSpPr>
        <p:spPr>
          <a:xfrm>
            <a:off x="591670" y="3364903"/>
            <a:ext cx="6096000" cy="923330"/>
          </a:xfrm>
          <a:prstGeom prst="rect">
            <a:avLst/>
          </a:prstGeom>
          <a:noFill/>
          <a:ln>
            <a:solidFill>
              <a:srgbClr val="E39C1D"/>
            </a:solidFill>
          </a:ln>
        </p:spPr>
        <p:txBody>
          <a:bodyPr wrap="square">
            <a:spAutoFit/>
          </a:bodyPr>
          <a:lstStyle/>
          <a:p>
            <a:endParaRPr lang="fr-FR" dirty="0"/>
          </a:p>
          <a:p>
            <a:r>
              <a:rPr lang="fr-FR" dirty="0" err="1"/>
              <a:t>elasticnet</a:t>
            </a:r>
            <a:r>
              <a:rPr lang="fr-FR" dirty="0"/>
              <a:t> = </a:t>
            </a:r>
            <a:r>
              <a:rPr lang="fr-FR" dirty="0" err="1">
                <a:solidFill>
                  <a:srgbClr val="00B050"/>
                </a:solidFill>
              </a:rPr>
              <a:t>make_pipeline</a:t>
            </a:r>
            <a:r>
              <a:rPr lang="fr-FR" dirty="0"/>
              <a:t>(</a:t>
            </a:r>
            <a:r>
              <a:rPr lang="fr-FR" dirty="0" err="1"/>
              <a:t>preprocessor</a:t>
            </a:r>
            <a:r>
              <a:rPr lang="fr-FR" dirty="0"/>
              <a:t> ,  </a:t>
            </a:r>
            <a:r>
              <a:rPr lang="fr-FR" dirty="0" err="1">
                <a:solidFill>
                  <a:srgbClr val="00B050"/>
                </a:solidFill>
              </a:rPr>
              <a:t>ElasticNet</a:t>
            </a:r>
            <a:r>
              <a:rPr lang="fr-FR" dirty="0">
                <a:solidFill>
                  <a:srgbClr val="00B050"/>
                </a:solidFill>
              </a:rPr>
              <a:t>())</a:t>
            </a:r>
          </a:p>
          <a:p>
            <a:endParaRPr lang="fr-FR" dirty="0">
              <a:solidFill>
                <a:srgbClr val="00B050"/>
              </a:solidFill>
            </a:endParaRPr>
          </a:p>
        </p:txBody>
      </p:sp>
      <p:cxnSp>
        <p:nvCxnSpPr>
          <p:cNvPr id="26" name="Connecteur droit avec flèche 25">
            <a:extLst>
              <a:ext uri="{FF2B5EF4-FFF2-40B4-BE49-F238E27FC236}">
                <a16:creationId xmlns:a16="http://schemas.microsoft.com/office/drawing/2014/main" id="{42E73FC7-7AA5-8546-7C55-3D1C7A4B739A}"/>
              </a:ext>
            </a:extLst>
          </p:cNvPr>
          <p:cNvCxnSpPr/>
          <p:nvPr/>
        </p:nvCxnSpPr>
        <p:spPr>
          <a:xfrm flipH="1">
            <a:off x="5531223" y="2985247"/>
            <a:ext cx="2850777" cy="6633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ZoneTexte 26">
            <a:extLst>
              <a:ext uri="{FF2B5EF4-FFF2-40B4-BE49-F238E27FC236}">
                <a16:creationId xmlns:a16="http://schemas.microsoft.com/office/drawing/2014/main" id="{D4F40BC5-C2D9-85BB-EC3F-C14C0953843C}"/>
              </a:ext>
            </a:extLst>
          </p:cNvPr>
          <p:cNvSpPr txBox="1"/>
          <p:nvPr/>
        </p:nvSpPr>
        <p:spPr>
          <a:xfrm>
            <a:off x="591669" y="785924"/>
            <a:ext cx="80503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Tout les modèles choisis pour la modélisation sont construites de la même façon.</a:t>
            </a:r>
          </a:p>
        </p:txBody>
      </p:sp>
    </p:spTree>
    <p:extLst>
      <p:ext uri="{BB962C8B-B14F-4D97-AF65-F5344CB8AC3E}">
        <p14:creationId xmlns:p14="http://schemas.microsoft.com/office/powerpoint/2010/main" val="40259848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>
            <a:extLst>
              <a:ext uri="{FF2B5EF4-FFF2-40B4-BE49-F238E27FC236}">
                <a16:creationId xmlns:a16="http://schemas.microsoft.com/office/drawing/2014/main" id="{76EFF8AD-8855-38DD-3A48-5FAA895A11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7067" y="78422"/>
            <a:ext cx="1376181" cy="653227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85236863-9473-B4B2-22F5-197A383D4B57}"/>
              </a:ext>
            </a:extLst>
          </p:cNvPr>
          <p:cNvSpPr txBox="1"/>
          <p:nvPr/>
        </p:nvSpPr>
        <p:spPr>
          <a:xfrm>
            <a:off x="197833" y="500816"/>
            <a:ext cx="44913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8- Régression Linéaire multivariée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229D8F40-3714-DDB2-D1CA-011C690C497F}"/>
              </a:ext>
            </a:extLst>
          </p:cNvPr>
          <p:cNvSpPr txBox="1"/>
          <p:nvPr/>
        </p:nvSpPr>
        <p:spPr>
          <a:xfrm>
            <a:off x="412380" y="963718"/>
            <a:ext cx="232053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err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SiteEnergyUse</a:t>
            </a:r>
            <a:endParaRPr lang="fr-FR" sz="16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fr-FR" dirty="0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F50048E1-0985-1088-8373-270F6171E6B0}"/>
              </a:ext>
            </a:extLst>
          </p:cNvPr>
          <p:cNvSpPr txBox="1"/>
          <p:nvPr/>
        </p:nvSpPr>
        <p:spPr>
          <a:xfrm>
            <a:off x="8664537" y="960048"/>
            <a:ext cx="232053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err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TotaleGHGEmissions</a:t>
            </a:r>
            <a:endParaRPr lang="fr-FR" sz="16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fr-FR" dirty="0">
              <a:solidFill>
                <a:srgbClr val="00B050"/>
              </a:solidFill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6F0FD1DA-3E9B-1FE2-9BE6-E8E36A6C0D1E}"/>
              </a:ext>
            </a:extLst>
          </p:cNvPr>
          <p:cNvSpPr txBox="1"/>
          <p:nvPr/>
        </p:nvSpPr>
        <p:spPr>
          <a:xfrm>
            <a:off x="309611" y="1575601"/>
            <a:ext cx="4491318" cy="1384995"/>
          </a:xfrm>
          <a:prstGeom prst="rect">
            <a:avLst/>
          </a:prstGeom>
          <a:noFill/>
          <a:ln>
            <a:solidFill>
              <a:srgbClr val="E39C1D"/>
            </a:solidFill>
          </a:ln>
        </p:spPr>
        <p:txBody>
          <a:bodyPr wrap="square" rtlCol="0">
            <a:spAutoFit/>
          </a:bodyPr>
          <a:lstStyle/>
          <a:p>
            <a:r>
              <a:rPr lang="fr-FR" sz="1400" b="0" i="0" dirty="0">
                <a:solidFill>
                  <a:schemeClr val="accent6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============================== </a:t>
            </a:r>
            <a:r>
              <a:rPr lang="fr-FR" sz="1400" b="0" i="0" dirty="0" err="1">
                <a:solidFill>
                  <a:schemeClr val="accent6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Model_LinearRegressor</a:t>
            </a:r>
            <a:r>
              <a:rPr lang="fr-FR" sz="1400" b="0" i="0" dirty="0">
                <a:solidFill>
                  <a:schemeClr val="accent6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Best Score to </a:t>
            </a:r>
            <a:r>
              <a:rPr lang="fr-FR" sz="1400" b="0" i="0" dirty="0" err="1">
                <a:solidFill>
                  <a:schemeClr val="accent6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optimize</a:t>
            </a:r>
            <a:r>
              <a:rPr lang="fr-FR" sz="1400" b="0" i="0" dirty="0">
                <a:solidFill>
                  <a:schemeClr val="accent6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fr-FR" sz="1400" b="0" i="0" dirty="0" err="1">
                <a:solidFill>
                  <a:schemeClr val="accent6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explained_variance</a:t>
            </a:r>
            <a:r>
              <a:rPr lang="fr-FR" sz="1400" b="0" i="0" dirty="0">
                <a:solidFill>
                  <a:schemeClr val="accent6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= 0.5610315616171602 Best </a:t>
            </a:r>
            <a:r>
              <a:rPr lang="fr-FR" sz="1400" b="0" i="0" dirty="0" err="1">
                <a:solidFill>
                  <a:schemeClr val="accent6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Hyperparameters</a:t>
            </a:r>
            <a:r>
              <a:rPr lang="fr-FR" sz="1400" b="0" i="0" dirty="0">
                <a:solidFill>
                  <a:schemeClr val="accent6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{'</a:t>
            </a:r>
            <a:r>
              <a:rPr lang="fr-FR" sz="1400" b="0" i="0" dirty="0" err="1">
                <a:solidFill>
                  <a:schemeClr val="accent6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linearregression</a:t>
            </a:r>
            <a:r>
              <a:rPr lang="fr-FR" sz="1400" b="0" i="0" dirty="0">
                <a:solidFill>
                  <a:schemeClr val="accent6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__</a:t>
            </a:r>
            <a:r>
              <a:rPr lang="fr-FR" sz="1400" b="0" i="0" dirty="0" err="1">
                <a:solidFill>
                  <a:schemeClr val="accent6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fit_intercept</a:t>
            </a:r>
            <a:r>
              <a:rPr lang="fr-FR" sz="1400" b="0" i="0" dirty="0">
                <a:solidFill>
                  <a:schemeClr val="accent6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': </a:t>
            </a:r>
            <a:r>
              <a:rPr lang="fr-FR" sz="1400" b="0" i="0" dirty="0" err="1">
                <a:solidFill>
                  <a:schemeClr val="accent6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True</a:t>
            </a:r>
            <a:r>
              <a:rPr lang="fr-FR" sz="1400" b="0" i="0" dirty="0">
                <a:solidFill>
                  <a:schemeClr val="accent6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} ****</a:t>
            </a:r>
            <a:r>
              <a:rPr lang="fr-FR" sz="1400" b="0" i="0" dirty="0" err="1">
                <a:solidFill>
                  <a:schemeClr val="accent6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  <a:r>
              <a:rPr lang="fr-FR" sz="1400" b="0" i="0" dirty="0">
                <a:solidFill>
                  <a:schemeClr val="accent6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**** </a:t>
            </a:r>
            <a:r>
              <a:rPr lang="fr-FR" sz="1400" b="0" i="0" dirty="0" err="1">
                <a:solidFill>
                  <a:schemeClr val="accent6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Explained</a:t>
            </a:r>
            <a:r>
              <a:rPr lang="fr-FR" sz="1400" b="0" i="0" dirty="0">
                <a:solidFill>
                  <a:schemeClr val="accent6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Variance:0.5610315616171602 </a:t>
            </a:r>
          </a:p>
          <a:p>
            <a:r>
              <a:rPr lang="fr-FR" sz="1400" b="0" i="0" dirty="0">
                <a:solidFill>
                  <a:schemeClr val="accent6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R2 Score: 0.5196358339610105 Training time: 2.13s</a:t>
            </a:r>
            <a:endParaRPr lang="fr-FR" sz="1400" dirty="0">
              <a:solidFill>
                <a:schemeClr val="accent6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944664B-E2A9-FD52-F25C-4FCA5323D7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832" y="3319829"/>
            <a:ext cx="4714875" cy="3171825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2D08245D-6045-2981-15C1-34AD1849C4D4}"/>
              </a:ext>
            </a:extLst>
          </p:cNvPr>
          <p:cNvSpPr txBox="1"/>
          <p:nvPr/>
        </p:nvSpPr>
        <p:spPr>
          <a:xfrm>
            <a:off x="6046626" y="1575601"/>
            <a:ext cx="5368531" cy="1600438"/>
          </a:xfrm>
          <a:prstGeom prst="rect">
            <a:avLst/>
          </a:prstGeom>
          <a:noFill/>
          <a:ln>
            <a:solidFill>
              <a:srgbClr val="E39C1D"/>
            </a:solidFill>
          </a:ln>
        </p:spPr>
        <p:txBody>
          <a:bodyPr wrap="square">
            <a:spAutoFit/>
          </a:bodyPr>
          <a:lstStyle/>
          <a:p>
            <a:r>
              <a:rPr lang="fr-F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==============================</a:t>
            </a:r>
          </a:p>
          <a:p>
            <a:r>
              <a:rPr lang="fr-F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Model_LinearRegressor</a:t>
            </a:r>
            <a:endParaRPr lang="fr-FR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Best </a:t>
            </a:r>
            <a:r>
              <a:rPr lang="fr-F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Hyperparameters</a:t>
            </a:r>
            <a:r>
              <a:rPr lang="fr-F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{'</a:t>
            </a:r>
            <a:r>
              <a:rPr lang="fr-F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linearregression</a:t>
            </a:r>
            <a:r>
              <a:rPr lang="fr-F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__</a:t>
            </a:r>
            <a:r>
              <a:rPr lang="fr-F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fit_intercept</a:t>
            </a:r>
            <a:r>
              <a:rPr lang="fr-F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': </a:t>
            </a:r>
            <a:r>
              <a:rPr lang="fr-F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True</a:t>
            </a:r>
            <a:r>
              <a:rPr lang="fr-F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</a:p>
          <a:p>
            <a:r>
              <a:rPr lang="fr-F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****</a:t>
            </a:r>
            <a:r>
              <a:rPr lang="fr-F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  <a:r>
              <a:rPr lang="fr-F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****</a:t>
            </a:r>
          </a:p>
          <a:p>
            <a:r>
              <a:rPr lang="fr-F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Explained</a:t>
            </a:r>
            <a:r>
              <a:rPr lang="fr-F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Variance: 0.5744669599181347</a:t>
            </a:r>
          </a:p>
          <a:p>
            <a:r>
              <a:rPr lang="fr-F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R2 Score: 0.5540861632525133</a:t>
            </a:r>
          </a:p>
          <a:p>
            <a:r>
              <a:rPr lang="fr-F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 time: 2.18s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1C406E85-4BE7-FF85-6191-58AF2D076B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6791" y="3185359"/>
            <a:ext cx="4648200" cy="317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0730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0AF8C247-5620-7B4A-CFD1-F83E566A52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6744" y="6179288"/>
            <a:ext cx="1475256" cy="678712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CBCD2FCE-7886-1496-6591-621927E8B6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8843" y="89647"/>
            <a:ext cx="6671792" cy="4885764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5E7AD081-6163-017A-5043-091B283F1CC7}"/>
              </a:ext>
            </a:extLst>
          </p:cNvPr>
          <p:cNvSpPr txBox="1"/>
          <p:nvPr/>
        </p:nvSpPr>
        <p:spPr>
          <a:xfrm>
            <a:off x="6096000" y="4303058"/>
            <a:ext cx="6671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FFFF00"/>
                </a:solidFill>
              </a:rPr>
              <a:t>Prédire l’impact environnemental des bâtiments de Seattle…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E092C2B1-0803-F9CF-23F7-5A2826DEE726}"/>
              </a:ext>
            </a:extLst>
          </p:cNvPr>
          <p:cNvSpPr txBox="1"/>
          <p:nvPr/>
        </p:nvSpPr>
        <p:spPr>
          <a:xfrm flipH="1">
            <a:off x="762895" y="0"/>
            <a:ext cx="32174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Sommaire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3973A768-ED3E-CD33-3A56-DB4D9D9EA51C}"/>
              </a:ext>
            </a:extLst>
          </p:cNvPr>
          <p:cNvSpPr txBox="1"/>
          <p:nvPr/>
        </p:nvSpPr>
        <p:spPr>
          <a:xfrm>
            <a:off x="475129" y="594938"/>
            <a:ext cx="6194612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Contexte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Données initiales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Jeu de données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Nettoyage des données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Analyse exploratoire univariée et bivariée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Les modélisations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Préprocessing</a:t>
            </a: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Modéles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Linéaire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Modèle non linéaire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Comparaison entre les modèles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Analyse de la variable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EnergyStarScore</a:t>
            </a: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Influence de la variable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EnergyStarScore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sur les modèles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Prédiction de modèle.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726410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>
            <a:extLst>
              <a:ext uri="{FF2B5EF4-FFF2-40B4-BE49-F238E27FC236}">
                <a16:creationId xmlns:a16="http://schemas.microsoft.com/office/drawing/2014/main" id="{76EFF8AD-8855-38DD-3A48-5FAA895A11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7067" y="78422"/>
            <a:ext cx="1376181" cy="653227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85236863-9473-B4B2-22F5-197A383D4B57}"/>
              </a:ext>
            </a:extLst>
          </p:cNvPr>
          <p:cNvSpPr txBox="1"/>
          <p:nvPr/>
        </p:nvSpPr>
        <p:spPr>
          <a:xfrm>
            <a:off x="215763" y="307159"/>
            <a:ext cx="44913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9- </a:t>
            </a:r>
            <a:r>
              <a:rPr lang="fr-FR" sz="2400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Modèle de Ridge():</a:t>
            </a:r>
          </a:p>
          <a:p>
            <a:endParaRPr lang="fr-FR" sz="2400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229D8F40-3714-DDB2-D1CA-011C690C497F}"/>
              </a:ext>
            </a:extLst>
          </p:cNvPr>
          <p:cNvSpPr txBox="1"/>
          <p:nvPr/>
        </p:nvSpPr>
        <p:spPr>
          <a:xfrm>
            <a:off x="430310" y="931805"/>
            <a:ext cx="232053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err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SiteEnergyUse</a:t>
            </a:r>
            <a:endParaRPr lang="fr-FR" sz="16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fr-FR" dirty="0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F50048E1-0985-1088-8373-270F6171E6B0}"/>
              </a:ext>
            </a:extLst>
          </p:cNvPr>
          <p:cNvSpPr txBox="1"/>
          <p:nvPr/>
        </p:nvSpPr>
        <p:spPr>
          <a:xfrm>
            <a:off x="8583855" y="931804"/>
            <a:ext cx="232053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err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TotaleGHGEmissions</a:t>
            </a:r>
            <a:endParaRPr lang="fr-FR" sz="16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fr-FR" dirty="0">
              <a:solidFill>
                <a:srgbClr val="00B050"/>
              </a:solidFill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83C6673A-D73E-1A6A-D8B4-8948F4E8B17A}"/>
              </a:ext>
            </a:extLst>
          </p:cNvPr>
          <p:cNvSpPr txBox="1"/>
          <p:nvPr/>
        </p:nvSpPr>
        <p:spPr>
          <a:xfrm>
            <a:off x="430310" y="1394703"/>
            <a:ext cx="5423647" cy="1384995"/>
          </a:xfrm>
          <a:prstGeom prst="rect">
            <a:avLst/>
          </a:prstGeom>
          <a:noFill/>
          <a:ln>
            <a:solidFill>
              <a:srgbClr val="E39C1D"/>
            </a:solidFill>
          </a:ln>
        </p:spPr>
        <p:txBody>
          <a:bodyPr wrap="square" rtlCol="0">
            <a:spAutoFit/>
          </a:bodyPr>
          <a:lstStyle/>
          <a:p>
            <a:r>
              <a:rPr lang="fr-FR" sz="1400" b="0" i="0" dirty="0">
                <a:solidFill>
                  <a:schemeClr val="accent6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============================== </a:t>
            </a:r>
            <a:r>
              <a:rPr lang="fr-FR" sz="1400" b="0" i="0" dirty="0" err="1">
                <a:solidFill>
                  <a:schemeClr val="accent6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Model_Ridge</a:t>
            </a:r>
            <a:r>
              <a:rPr lang="fr-FR" sz="1400" b="0" i="0" dirty="0">
                <a:solidFill>
                  <a:schemeClr val="accent6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Best Score to </a:t>
            </a:r>
            <a:r>
              <a:rPr lang="fr-FR" sz="1400" b="0" i="0" dirty="0" err="1">
                <a:solidFill>
                  <a:schemeClr val="accent6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optimize</a:t>
            </a:r>
            <a:r>
              <a:rPr lang="fr-FR" sz="1400" b="0" i="0" dirty="0">
                <a:solidFill>
                  <a:schemeClr val="accent6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fr-FR" sz="1400" b="0" i="0" dirty="0" err="1">
                <a:solidFill>
                  <a:schemeClr val="accent6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explained_variance</a:t>
            </a:r>
            <a:r>
              <a:rPr lang="fr-FR" sz="1400" b="0" i="0" dirty="0">
                <a:solidFill>
                  <a:schemeClr val="accent6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= 0.6067129482332794 Best </a:t>
            </a:r>
            <a:r>
              <a:rPr lang="fr-FR" sz="1400" b="0" i="0" dirty="0" err="1">
                <a:solidFill>
                  <a:schemeClr val="accent6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Hyperparameters</a:t>
            </a:r>
            <a:r>
              <a:rPr lang="fr-FR" sz="1400" b="0" i="0" dirty="0">
                <a:solidFill>
                  <a:schemeClr val="accent6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{'</a:t>
            </a:r>
            <a:r>
              <a:rPr lang="fr-FR" sz="1400" b="0" i="0" dirty="0" err="1">
                <a:solidFill>
                  <a:schemeClr val="accent6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ridge</a:t>
            </a:r>
            <a:r>
              <a:rPr lang="fr-FR" sz="1400" b="0" i="0" dirty="0">
                <a:solidFill>
                  <a:schemeClr val="accent6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__alpha': 5.455594781168514, '</a:t>
            </a:r>
            <a:r>
              <a:rPr lang="fr-FR" sz="1400" b="0" i="0" dirty="0" err="1">
                <a:solidFill>
                  <a:schemeClr val="accent6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ridge</a:t>
            </a:r>
            <a:r>
              <a:rPr lang="fr-FR" sz="1400" b="0" i="0" dirty="0">
                <a:solidFill>
                  <a:schemeClr val="accent6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__</a:t>
            </a:r>
            <a:r>
              <a:rPr lang="fr-FR" sz="1400" b="0" i="0" dirty="0" err="1">
                <a:solidFill>
                  <a:schemeClr val="accent6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fit_intercept</a:t>
            </a:r>
            <a:r>
              <a:rPr lang="fr-FR" sz="1400" b="0" i="0" dirty="0">
                <a:solidFill>
                  <a:schemeClr val="accent6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': </a:t>
            </a:r>
            <a:r>
              <a:rPr lang="fr-FR" sz="1400" b="0" i="0" dirty="0" err="1">
                <a:solidFill>
                  <a:schemeClr val="accent6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True</a:t>
            </a:r>
            <a:r>
              <a:rPr lang="fr-FR" sz="1400" b="0" i="0" dirty="0">
                <a:solidFill>
                  <a:schemeClr val="accent6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} ****</a:t>
            </a:r>
            <a:r>
              <a:rPr lang="fr-FR" sz="1400" b="0" i="0" dirty="0" err="1">
                <a:solidFill>
                  <a:schemeClr val="accent6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  <a:r>
              <a:rPr lang="fr-FR" sz="1400" b="0" i="0" dirty="0">
                <a:solidFill>
                  <a:schemeClr val="accent6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****</a:t>
            </a:r>
          </a:p>
          <a:p>
            <a:r>
              <a:rPr lang="fr-FR" sz="1400" b="0" i="0" dirty="0">
                <a:solidFill>
                  <a:schemeClr val="accent6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400" b="0" i="0" dirty="0" err="1">
                <a:solidFill>
                  <a:schemeClr val="accent6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Explained</a:t>
            </a:r>
            <a:r>
              <a:rPr lang="fr-FR" sz="1400" b="0" i="0" dirty="0">
                <a:solidFill>
                  <a:schemeClr val="accent6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Variance: 0.6067129482332794</a:t>
            </a:r>
          </a:p>
          <a:p>
            <a:r>
              <a:rPr lang="fr-FR" sz="1400" b="0" i="0" dirty="0">
                <a:solidFill>
                  <a:schemeClr val="accent6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R2 Score: 0.5389298228941972 Training time: 1.85s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F45D9A5D-D806-1BE8-553D-6CC353AFE17E}"/>
              </a:ext>
            </a:extLst>
          </p:cNvPr>
          <p:cNvSpPr txBox="1"/>
          <p:nvPr/>
        </p:nvSpPr>
        <p:spPr>
          <a:xfrm>
            <a:off x="6472514" y="1220292"/>
            <a:ext cx="5289176" cy="2031325"/>
          </a:xfrm>
          <a:prstGeom prst="rect">
            <a:avLst/>
          </a:prstGeom>
          <a:noFill/>
          <a:ln>
            <a:solidFill>
              <a:srgbClr val="E39C1D"/>
            </a:solidFill>
          </a:ln>
        </p:spPr>
        <p:txBody>
          <a:bodyPr wrap="square">
            <a:spAutoFit/>
          </a:bodyPr>
          <a:lstStyle/>
          <a:p>
            <a:r>
              <a:rPr lang="fr-FR" sz="1400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==============================</a:t>
            </a:r>
          </a:p>
          <a:p>
            <a:r>
              <a:rPr lang="fr-FR" sz="1400" dirty="0" err="1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Model_Ridge</a:t>
            </a:r>
            <a:endParaRPr lang="fr-FR" sz="1400" dirty="0">
              <a:solidFill>
                <a:schemeClr val="accent6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sz="1400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Best Score to </a:t>
            </a:r>
            <a:r>
              <a:rPr lang="fr-FR" sz="1400" dirty="0" err="1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optimize</a:t>
            </a:r>
            <a:r>
              <a:rPr lang="fr-FR" sz="1400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fr-FR" sz="1400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Best </a:t>
            </a:r>
            <a:r>
              <a:rPr lang="fr-FR" sz="1400" dirty="0" err="1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Hyperparameters</a:t>
            </a:r>
            <a:r>
              <a:rPr lang="fr-FR" sz="1400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{'</a:t>
            </a:r>
            <a:r>
              <a:rPr lang="fr-FR" sz="1400" dirty="0" err="1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ridge</a:t>
            </a:r>
            <a:r>
              <a:rPr lang="fr-FR" sz="1400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__alpha': 18.32980710832434, '</a:t>
            </a:r>
            <a:r>
              <a:rPr lang="fr-FR" sz="1400" dirty="0" err="1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ridge</a:t>
            </a:r>
            <a:r>
              <a:rPr lang="fr-FR" sz="1400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__</a:t>
            </a:r>
            <a:r>
              <a:rPr lang="fr-FR" sz="1400" dirty="0" err="1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fit_intercept</a:t>
            </a:r>
            <a:r>
              <a:rPr lang="fr-FR" sz="1400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': </a:t>
            </a:r>
            <a:r>
              <a:rPr lang="fr-FR" sz="1400" dirty="0" err="1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True</a:t>
            </a:r>
            <a:r>
              <a:rPr lang="fr-FR" sz="1400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</a:p>
          <a:p>
            <a:r>
              <a:rPr lang="fr-FR" sz="1400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****</a:t>
            </a:r>
            <a:r>
              <a:rPr lang="fr-FR" sz="1400" dirty="0" err="1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  <a:r>
              <a:rPr lang="fr-FR" sz="1400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****</a:t>
            </a:r>
          </a:p>
          <a:p>
            <a:r>
              <a:rPr lang="fr-FR" sz="1400" dirty="0" err="1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Explained</a:t>
            </a:r>
            <a:r>
              <a:rPr lang="fr-FR" sz="1400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Variance: 0.5287940514095344</a:t>
            </a:r>
          </a:p>
          <a:p>
            <a:r>
              <a:rPr lang="fr-FR" sz="1400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R2 Score: 0.5091362499004584</a:t>
            </a:r>
          </a:p>
          <a:p>
            <a:r>
              <a:rPr lang="fr-FR" sz="1400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Training time: 1.35s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49C8B339-461A-31B3-E6BA-BF85D3C7C9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2514" y="3251617"/>
            <a:ext cx="4705350" cy="3171825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82D8853A-B761-E54E-BD4C-99DC6BD7C1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590" y="3379016"/>
            <a:ext cx="5109602" cy="317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1270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>
            <a:extLst>
              <a:ext uri="{FF2B5EF4-FFF2-40B4-BE49-F238E27FC236}">
                <a16:creationId xmlns:a16="http://schemas.microsoft.com/office/drawing/2014/main" id="{76EFF8AD-8855-38DD-3A48-5FAA895A11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7067" y="78422"/>
            <a:ext cx="1376181" cy="653227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85236863-9473-B4B2-22F5-197A383D4B57}"/>
              </a:ext>
            </a:extLst>
          </p:cNvPr>
          <p:cNvSpPr txBox="1"/>
          <p:nvPr/>
        </p:nvSpPr>
        <p:spPr>
          <a:xfrm>
            <a:off x="251621" y="109021"/>
            <a:ext cx="44913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10- </a:t>
            </a:r>
            <a:r>
              <a:rPr lang="fr-FR" sz="2400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Modèle </a:t>
            </a:r>
            <a:r>
              <a:rPr lang="fr-FR" sz="2400" dirty="0" err="1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ElasticNet</a:t>
            </a:r>
            <a:r>
              <a:rPr lang="fr-FR" sz="2400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():</a:t>
            </a:r>
          </a:p>
          <a:p>
            <a:endParaRPr lang="fr-F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229D8F40-3714-DDB2-D1CA-011C690C497F}"/>
              </a:ext>
            </a:extLst>
          </p:cNvPr>
          <p:cNvSpPr txBox="1"/>
          <p:nvPr/>
        </p:nvSpPr>
        <p:spPr>
          <a:xfrm>
            <a:off x="367553" y="879251"/>
            <a:ext cx="232053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err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SiteEnergyUse</a:t>
            </a:r>
            <a:endParaRPr lang="fr-FR" sz="16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fr-FR" dirty="0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F50048E1-0985-1088-8373-270F6171E6B0}"/>
              </a:ext>
            </a:extLst>
          </p:cNvPr>
          <p:cNvSpPr txBox="1"/>
          <p:nvPr/>
        </p:nvSpPr>
        <p:spPr>
          <a:xfrm>
            <a:off x="8583855" y="931804"/>
            <a:ext cx="232053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err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TotaleGHGEmissions</a:t>
            </a:r>
            <a:endParaRPr lang="fr-FR" sz="16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fr-FR" dirty="0">
              <a:solidFill>
                <a:srgbClr val="00B050"/>
              </a:solidFill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357B9DE-BD25-9E40-41A2-19623D1B2A4C}"/>
              </a:ext>
            </a:extLst>
          </p:cNvPr>
          <p:cNvSpPr txBox="1"/>
          <p:nvPr/>
        </p:nvSpPr>
        <p:spPr>
          <a:xfrm>
            <a:off x="474337" y="1614977"/>
            <a:ext cx="5396753" cy="1600438"/>
          </a:xfrm>
          <a:prstGeom prst="rect">
            <a:avLst/>
          </a:prstGeom>
          <a:noFill/>
          <a:ln>
            <a:solidFill>
              <a:srgbClr val="E39C1D"/>
            </a:solidFill>
          </a:ln>
        </p:spPr>
        <p:txBody>
          <a:bodyPr wrap="square">
            <a:spAutoFit/>
          </a:bodyPr>
          <a:lstStyle/>
          <a:p>
            <a:r>
              <a:rPr lang="fr-FR" sz="1400" b="0" i="0" dirty="0" err="1">
                <a:solidFill>
                  <a:schemeClr val="accent6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Model_ElasticNet</a:t>
            </a:r>
            <a:endParaRPr lang="fr-FR" sz="1400" b="0" i="0" dirty="0">
              <a:solidFill>
                <a:schemeClr val="accent6">
                  <a:lumMod val="50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sz="1400" b="0" i="0" dirty="0">
                <a:solidFill>
                  <a:schemeClr val="accent6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Best Score to </a:t>
            </a:r>
            <a:r>
              <a:rPr lang="fr-FR" sz="1400" b="0" i="0" dirty="0" err="1">
                <a:solidFill>
                  <a:schemeClr val="accent6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optimize</a:t>
            </a:r>
            <a:r>
              <a:rPr lang="fr-FR" sz="1400" b="0" i="0" dirty="0">
                <a:solidFill>
                  <a:schemeClr val="accent6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fr-FR" sz="1400" b="0" i="0" dirty="0" err="1">
                <a:solidFill>
                  <a:schemeClr val="accent6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explained_variance</a:t>
            </a:r>
            <a:r>
              <a:rPr lang="fr-FR" sz="1400" b="0" i="0" dirty="0">
                <a:solidFill>
                  <a:schemeClr val="accent6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= 0.56191122497179534 Best </a:t>
            </a:r>
            <a:r>
              <a:rPr lang="fr-FR" sz="1400" b="0" i="0" dirty="0" err="1">
                <a:solidFill>
                  <a:schemeClr val="accent6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Hyperparameters</a:t>
            </a:r>
            <a:r>
              <a:rPr lang="fr-FR" sz="1400" b="0" i="0" dirty="0">
                <a:solidFill>
                  <a:schemeClr val="accent6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{'</a:t>
            </a:r>
            <a:r>
              <a:rPr lang="fr-FR" sz="1400" b="0" i="0" dirty="0" err="1">
                <a:solidFill>
                  <a:schemeClr val="accent6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elasticnet</a:t>
            </a:r>
            <a:r>
              <a:rPr lang="fr-FR" sz="1400" b="0" i="0" dirty="0">
                <a:solidFill>
                  <a:schemeClr val="accent6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__alpha': 0.01, '</a:t>
            </a:r>
            <a:r>
              <a:rPr lang="fr-FR" sz="1400" b="0" i="0" dirty="0" err="1">
                <a:solidFill>
                  <a:schemeClr val="accent6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elasticnet</a:t>
            </a:r>
            <a:r>
              <a:rPr lang="fr-FR" sz="1400" b="0" i="0" dirty="0">
                <a:solidFill>
                  <a:schemeClr val="accent6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__</a:t>
            </a:r>
            <a:r>
              <a:rPr lang="fr-FR" sz="1400" b="0" i="0" dirty="0" err="1">
                <a:solidFill>
                  <a:schemeClr val="accent6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fit_intercept</a:t>
            </a:r>
            <a:r>
              <a:rPr lang="fr-FR" sz="1400" b="0" i="0" dirty="0">
                <a:solidFill>
                  <a:schemeClr val="accent6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': </a:t>
            </a:r>
            <a:r>
              <a:rPr lang="fr-FR" sz="1400" b="0" i="0" dirty="0" err="1">
                <a:solidFill>
                  <a:schemeClr val="accent6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True</a:t>
            </a:r>
            <a:r>
              <a:rPr lang="fr-FR" sz="1400" b="0" i="0" dirty="0">
                <a:solidFill>
                  <a:schemeClr val="accent6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'elasticnet__l1_ratio': 0.5999999999999996, '</a:t>
            </a:r>
            <a:r>
              <a:rPr lang="fr-FR" sz="1400" b="0" i="0" dirty="0" err="1">
                <a:solidFill>
                  <a:schemeClr val="accent6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elasticnet</a:t>
            </a:r>
            <a:r>
              <a:rPr lang="fr-FR" sz="1400" b="0" i="0" dirty="0">
                <a:solidFill>
                  <a:schemeClr val="accent6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__</a:t>
            </a:r>
            <a:r>
              <a:rPr lang="fr-FR" sz="1400" b="0" i="0" dirty="0" err="1">
                <a:solidFill>
                  <a:schemeClr val="accent6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tol</a:t>
            </a:r>
            <a:r>
              <a:rPr lang="fr-FR" sz="1400" b="0" i="0" dirty="0">
                <a:solidFill>
                  <a:schemeClr val="accent6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': 0.1} ****</a:t>
            </a:r>
            <a:r>
              <a:rPr lang="fr-FR" sz="1400" b="0" i="0" dirty="0" err="1">
                <a:solidFill>
                  <a:schemeClr val="accent6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  <a:r>
              <a:rPr lang="fr-FR" sz="1400" b="0" i="0" dirty="0">
                <a:solidFill>
                  <a:schemeClr val="accent6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**** </a:t>
            </a:r>
            <a:r>
              <a:rPr lang="fr-FR" sz="1400" b="0" i="0" dirty="0" err="1">
                <a:solidFill>
                  <a:schemeClr val="accent6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Explained</a:t>
            </a:r>
            <a:r>
              <a:rPr lang="fr-FR" sz="1400" b="0" i="0" dirty="0">
                <a:solidFill>
                  <a:schemeClr val="accent6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Variance: 0.56191122497179534</a:t>
            </a:r>
          </a:p>
          <a:p>
            <a:r>
              <a:rPr lang="fr-FR" sz="1400" b="0" i="0" dirty="0">
                <a:solidFill>
                  <a:schemeClr val="accent6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R2 Score: 0.5429427461035931 Training time: 59.67s</a:t>
            </a:r>
            <a:endParaRPr lang="fr-FR" sz="1400" dirty="0">
              <a:solidFill>
                <a:schemeClr val="accent6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667344AE-78E6-4EF3-24E8-40DA6E44E359}"/>
              </a:ext>
            </a:extLst>
          </p:cNvPr>
          <p:cNvSpPr txBox="1"/>
          <p:nvPr/>
        </p:nvSpPr>
        <p:spPr>
          <a:xfrm>
            <a:off x="6408197" y="1547357"/>
            <a:ext cx="5621663" cy="1569660"/>
          </a:xfrm>
          <a:prstGeom prst="rect">
            <a:avLst/>
          </a:prstGeom>
          <a:noFill/>
          <a:ln>
            <a:solidFill>
              <a:srgbClr val="E39C1D"/>
            </a:solidFill>
          </a:ln>
        </p:spPr>
        <p:txBody>
          <a:bodyPr wrap="square">
            <a:spAutoFit/>
          </a:bodyPr>
          <a:lstStyle/>
          <a:p>
            <a:r>
              <a:rPr lang="fr-FR" sz="1200" dirty="0" err="1"/>
              <a:t>Model_ElasticNet</a:t>
            </a:r>
            <a:endParaRPr lang="fr-FR" sz="1200" dirty="0"/>
          </a:p>
          <a:p>
            <a:r>
              <a:rPr lang="fr-FR" sz="1200" dirty="0"/>
              <a:t>Best Score to </a:t>
            </a:r>
            <a:r>
              <a:rPr lang="fr-FR" sz="1200" dirty="0" err="1"/>
              <a:t>optimize</a:t>
            </a:r>
            <a:r>
              <a:rPr lang="fr-FR" sz="1200" dirty="0"/>
              <a:t>: </a:t>
            </a:r>
            <a:r>
              <a:rPr lang="fr-FR" sz="1200" dirty="0" err="1"/>
              <a:t>explained_variance</a:t>
            </a:r>
            <a:r>
              <a:rPr lang="fr-FR" sz="1200" dirty="0"/>
              <a:t> = 0.54191122497179534</a:t>
            </a:r>
          </a:p>
          <a:p>
            <a:r>
              <a:rPr lang="fr-FR" sz="1200" dirty="0"/>
              <a:t>Best </a:t>
            </a:r>
            <a:r>
              <a:rPr lang="fr-FR" sz="1200" dirty="0" err="1"/>
              <a:t>Hyperparameters</a:t>
            </a:r>
            <a:r>
              <a:rPr lang="fr-FR" sz="1200" dirty="0"/>
              <a:t>: {'</a:t>
            </a:r>
            <a:r>
              <a:rPr lang="fr-FR" sz="1200" dirty="0" err="1"/>
              <a:t>elasticnet</a:t>
            </a:r>
            <a:r>
              <a:rPr lang="fr-FR" sz="1200" dirty="0"/>
              <a:t>__alpha': </a:t>
            </a:r>
            <a:r>
              <a:rPr lang="fr-FR" sz="1200" dirty="0">
                <a:solidFill>
                  <a:schemeClr val="accent6">
                    <a:lumMod val="50000"/>
                  </a:schemeClr>
                </a:solidFill>
              </a:rPr>
              <a:t>0.01</a:t>
            </a:r>
            <a:r>
              <a:rPr lang="fr-FR" sz="1200" dirty="0"/>
              <a:t>, '</a:t>
            </a:r>
            <a:r>
              <a:rPr lang="fr-FR" sz="1200" dirty="0" err="1"/>
              <a:t>elasticnet</a:t>
            </a:r>
            <a:r>
              <a:rPr lang="fr-FR" sz="1200" dirty="0"/>
              <a:t>__</a:t>
            </a:r>
            <a:r>
              <a:rPr lang="fr-FR" sz="1200" dirty="0" err="1"/>
              <a:t>fit_intercept</a:t>
            </a:r>
            <a:r>
              <a:rPr lang="fr-FR" sz="1200" dirty="0"/>
              <a:t>': </a:t>
            </a:r>
            <a:r>
              <a:rPr lang="fr-FR" sz="1200" dirty="0" err="1"/>
              <a:t>True</a:t>
            </a:r>
            <a:r>
              <a:rPr lang="fr-FR" sz="1200" dirty="0"/>
              <a:t>, 'elasticnet__l1_ratio': 0.5999999999999996, '</a:t>
            </a:r>
            <a:r>
              <a:rPr lang="fr-FR" sz="1200" dirty="0" err="1"/>
              <a:t>elasticnet</a:t>
            </a:r>
            <a:r>
              <a:rPr lang="fr-FR" sz="1200" dirty="0"/>
              <a:t>__</a:t>
            </a:r>
            <a:r>
              <a:rPr lang="fr-FR" sz="1200" dirty="0" err="1"/>
              <a:t>tol</a:t>
            </a:r>
            <a:r>
              <a:rPr lang="fr-FR" sz="1200" dirty="0"/>
              <a:t>': 0.1}</a:t>
            </a:r>
          </a:p>
          <a:p>
            <a:r>
              <a:rPr lang="fr-FR" sz="1200" dirty="0"/>
              <a:t>****</a:t>
            </a:r>
            <a:r>
              <a:rPr lang="fr-FR" sz="1200" dirty="0" err="1"/>
              <a:t>Results</a:t>
            </a:r>
            <a:r>
              <a:rPr lang="fr-FR" sz="1200" dirty="0"/>
              <a:t>****</a:t>
            </a:r>
          </a:p>
          <a:p>
            <a:r>
              <a:rPr lang="fr-FR" sz="1200" dirty="0" err="1"/>
              <a:t>Explained</a:t>
            </a:r>
            <a:r>
              <a:rPr lang="fr-FR" sz="1200" dirty="0"/>
              <a:t> Variance: 0.54191122497179534</a:t>
            </a:r>
          </a:p>
          <a:p>
            <a:r>
              <a:rPr lang="fr-FR" sz="1200" dirty="0"/>
              <a:t>R2 Score: 0.5229427461035931</a:t>
            </a:r>
          </a:p>
          <a:p>
            <a:r>
              <a:rPr lang="fr-FR" sz="1200" dirty="0"/>
              <a:t>Training time: 14.74s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06AC6AA6-CE48-8881-14ED-B202DF80A4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5489" y="3429000"/>
            <a:ext cx="5447081" cy="3171825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3D79BEEE-2122-530C-15BC-7D58397373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155" y="3428999"/>
            <a:ext cx="5590845" cy="317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9746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>
            <a:extLst>
              <a:ext uri="{FF2B5EF4-FFF2-40B4-BE49-F238E27FC236}">
                <a16:creationId xmlns:a16="http://schemas.microsoft.com/office/drawing/2014/main" id="{76EFF8AD-8855-38DD-3A48-5FAA895A11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7067" y="78422"/>
            <a:ext cx="1376181" cy="653227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85236863-9473-B4B2-22F5-197A383D4B57}"/>
              </a:ext>
            </a:extLst>
          </p:cNvPr>
          <p:cNvSpPr txBox="1"/>
          <p:nvPr/>
        </p:nvSpPr>
        <p:spPr>
          <a:xfrm>
            <a:off x="251621" y="47858"/>
            <a:ext cx="44913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11-RandomForestRegressor</a:t>
            </a:r>
          </a:p>
          <a:p>
            <a:endParaRPr lang="fr-FR" sz="2400" dirty="0">
              <a:solidFill>
                <a:srgbClr val="0033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229D8F40-3714-DDB2-D1CA-011C690C497F}"/>
              </a:ext>
            </a:extLst>
          </p:cNvPr>
          <p:cNvSpPr txBox="1"/>
          <p:nvPr/>
        </p:nvSpPr>
        <p:spPr>
          <a:xfrm>
            <a:off x="411584" y="722499"/>
            <a:ext cx="232053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err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SiteEnergyUse</a:t>
            </a:r>
            <a:endParaRPr lang="fr-FR" sz="16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fr-FR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357B9DE-BD25-9E40-41A2-19623D1B2A4C}"/>
              </a:ext>
            </a:extLst>
          </p:cNvPr>
          <p:cNvSpPr txBox="1"/>
          <p:nvPr/>
        </p:nvSpPr>
        <p:spPr>
          <a:xfrm>
            <a:off x="296955" y="1104752"/>
            <a:ext cx="5396753" cy="1815882"/>
          </a:xfrm>
          <a:prstGeom prst="rect">
            <a:avLst/>
          </a:prstGeom>
          <a:noFill/>
          <a:ln>
            <a:solidFill>
              <a:srgbClr val="E39C1D"/>
            </a:solidFill>
          </a:ln>
        </p:spPr>
        <p:txBody>
          <a:bodyPr wrap="square">
            <a:spAutoFit/>
          </a:bodyPr>
          <a:lstStyle/>
          <a:p>
            <a:r>
              <a:rPr lang="fr-FR" sz="1400" b="0" i="0" dirty="0">
                <a:solidFill>
                  <a:schemeClr val="accent6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============================== </a:t>
            </a:r>
            <a:r>
              <a:rPr lang="fr-FR" sz="1400" b="0" i="0" dirty="0" err="1">
                <a:solidFill>
                  <a:schemeClr val="accent6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RandomForestRogressor</a:t>
            </a:r>
            <a:r>
              <a:rPr lang="fr-FR" sz="1400" b="0" i="0" dirty="0">
                <a:solidFill>
                  <a:schemeClr val="accent6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 Best Score to </a:t>
            </a:r>
            <a:r>
              <a:rPr lang="fr-FR" sz="1400" b="0" i="0" dirty="0" err="1">
                <a:solidFill>
                  <a:schemeClr val="accent6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optimize</a:t>
            </a:r>
            <a:r>
              <a:rPr lang="fr-FR" sz="1400" b="0" i="0" dirty="0">
                <a:solidFill>
                  <a:schemeClr val="accent6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400" b="0" i="0" dirty="0" err="1">
                <a:solidFill>
                  <a:schemeClr val="accent6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explained_variance</a:t>
            </a:r>
            <a:r>
              <a:rPr lang="fr-FR" sz="1400" b="0" i="0" dirty="0">
                <a:solidFill>
                  <a:schemeClr val="accent6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 = 0.7793309375154829 Best </a:t>
            </a:r>
            <a:r>
              <a:rPr lang="fr-FR" sz="1400" b="0" i="0" dirty="0" err="1">
                <a:solidFill>
                  <a:schemeClr val="accent6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Hyperparameters</a:t>
            </a:r>
            <a:r>
              <a:rPr lang="fr-FR" sz="1400" b="0" i="0" dirty="0">
                <a:solidFill>
                  <a:schemeClr val="accent6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: {'</a:t>
            </a:r>
            <a:r>
              <a:rPr lang="fr-FR" sz="1400" b="0" i="0" dirty="0" err="1">
                <a:solidFill>
                  <a:schemeClr val="accent6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randomforestregressor</a:t>
            </a:r>
            <a:r>
              <a:rPr lang="fr-FR" sz="1400" b="0" i="0" dirty="0">
                <a:solidFill>
                  <a:schemeClr val="accent6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fr-FR" sz="1400" b="0" i="0" dirty="0" err="1">
                <a:solidFill>
                  <a:schemeClr val="accent6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max_features</a:t>
            </a:r>
            <a:r>
              <a:rPr lang="fr-FR" sz="1400" b="0" i="0" dirty="0">
                <a:solidFill>
                  <a:schemeClr val="accent6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': 30, '</a:t>
            </a:r>
            <a:r>
              <a:rPr lang="fr-FR" sz="1400" b="0" i="0" dirty="0" err="1">
                <a:solidFill>
                  <a:schemeClr val="accent6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randomforestregressor</a:t>
            </a:r>
            <a:r>
              <a:rPr lang="fr-FR" sz="1400" b="0" i="0" dirty="0">
                <a:solidFill>
                  <a:schemeClr val="accent6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fr-FR" sz="1400" b="0" i="0" dirty="0" err="1">
                <a:solidFill>
                  <a:schemeClr val="accent6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n_estimators</a:t>
            </a:r>
            <a:r>
              <a:rPr lang="fr-FR" sz="1400" b="0" i="0" dirty="0">
                <a:solidFill>
                  <a:schemeClr val="accent6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': 700} ****</a:t>
            </a:r>
            <a:r>
              <a:rPr lang="fr-FR" sz="1400" b="0" i="0" dirty="0" err="1">
                <a:solidFill>
                  <a:schemeClr val="accent6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Results</a:t>
            </a:r>
            <a:r>
              <a:rPr lang="fr-FR" sz="1400" b="0" i="0" dirty="0">
                <a:solidFill>
                  <a:schemeClr val="accent6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**** </a:t>
            </a:r>
            <a:r>
              <a:rPr lang="fr-FR" sz="1400" b="0" i="0" dirty="0" err="1">
                <a:solidFill>
                  <a:schemeClr val="accent6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Explained</a:t>
            </a:r>
            <a:r>
              <a:rPr lang="fr-FR" sz="1400" b="0" i="0" dirty="0">
                <a:solidFill>
                  <a:schemeClr val="accent6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 Variance: 0.7793309375154829 </a:t>
            </a:r>
          </a:p>
          <a:p>
            <a:r>
              <a:rPr lang="fr-FR" sz="1400" b="0" i="0" dirty="0">
                <a:solidFill>
                  <a:schemeClr val="accent6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R2 Score: 0.7554699584472752 Training time: 32.9s</a:t>
            </a:r>
            <a:endParaRPr lang="fr-FR" sz="1400" dirty="0">
              <a:solidFill>
                <a:schemeClr val="accent6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C57D94A8-218D-E341-0079-792DA83372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52" y="3004018"/>
            <a:ext cx="5668495" cy="3171825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83F5755F-BAA1-DF69-410E-4886FFED04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7755" y="944665"/>
            <a:ext cx="5197290" cy="2484335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350B6DD2-A2F3-4904-00A2-0A1C990E54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0677" y="3642016"/>
            <a:ext cx="5295900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0000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>
            <a:extLst>
              <a:ext uri="{FF2B5EF4-FFF2-40B4-BE49-F238E27FC236}">
                <a16:creationId xmlns:a16="http://schemas.microsoft.com/office/drawing/2014/main" id="{76EFF8AD-8855-38DD-3A48-5FAA895A11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7067" y="78422"/>
            <a:ext cx="1376181" cy="653227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85236863-9473-B4B2-22F5-197A383D4B57}"/>
              </a:ext>
            </a:extLst>
          </p:cNvPr>
          <p:cNvSpPr txBox="1"/>
          <p:nvPr/>
        </p:nvSpPr>
        <p:spPr>
          <a:xfrm>
            <a:off x="251621" y="47858"/>
            <a:ext cx="44913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11-RandomForestRegressor</a:t>
            </a:r>
          </a:p>
          <a:p>
            <a:endParaRPr lang="fr-FR" sz="2400" dirty="0">
              <a:solidFill>
                <a:srgbClr val="0033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229D8F40-3714-DDB2-D1CA-011C690C497F}"/>
              </a:ext>
            </a:extLst>
          </p:cNvPr>
          <p:cNvSpPr txBox="1"/>
          <p:nvPr/>
        </p:nvSpPr>
        <p:spPr>
          <a:xfrm>
            <a:off x="411584" y="722499"/>
            <a:ext cx="23205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dirty="0" err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TotaleGHGEmissions</a:t>
            </a:r>
            <a:endParaRPr lang="fr-FR" sz="18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fr-FR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357B9DE-BD25-9E40-41A2-19623D1B2A4C}"/>
              </a:ext>
            </a:extLst>
          </p:cNvPr>
          <p:cNvSpPr txBox="1"/>
          <p:nvPr/>
        </p:nvSpPr>
        <p:spPr>
          <a:xfrm>
            <a:off x="411584" y="1391174"/>
            <a:ext cx="5396753" cy="1815882"/>
          </a:xfrm>
          <a:prstGeom prst="rect">
            <a:avLst/>
          </a:prstGeom>
          <a:noFill/>
          <a:ln>
            <a:solidFill>
              <a:srgbClr val="E39C1D"/>
            </a:solidFill>
          </a:ln>
        </p:spPr>
        <p:txBody>
          <a:bodyPr wrap="square">
            <a:spAutoFit/>
          </a:bodyPr>
          <a:lstStyle/>
          <a:p>
            <a:r>
              <a:rPr lang="fr-FR" sz="1400" b="0" i="0" dirty="0">
                <a:solidFill>
                  <a:schemeClr val="accent6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============================== </a:t>
            </a:r>
            <a:r>
              <a:rPr lang="fr-FR" sz="1400" b="0" i="0" dirty="0" err="1">
                <a:solidFill>
                  <a:schemeClr val="accent6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RandomForestRogressor</a:t>
            </a:r>
            <a:r>
              <a:rPr lang="fr-FR" sz="1400" b="0" i="0" dirty="0">
                <a:solidFill>
                  <a:schemeClr val="accent6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 Best Score to </a:t>
            </a:r>
            <a:r>
              <a:rPr lang="fr-FR" sz="1400" b="0" i="0" dirty="0" err="1">
                <a:solidFill>
                  <a:schemeClr val="accent6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optimize</a:t>
            </a:r>
            <a:r>
              <a:rPr lang="fr-FR" sz="1400" b="0" i="0" dirty="0">
                <a:solidFill>
                  <a:schemeClr val="accent6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400" b="0" i="0" dirty="0" err="1">
                <a:solidFill>
                  <a:schemeClr val="accent6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explained_variance</a:t>
            </a:r>
            <a:r>
              <a:rPr lang="fr-FR" sz="1400" b="0" i="0" dirty="0">
                <a:solidFill>
                  <a:schemeClr val="accent6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 = 0.6551262914633796 Best </a:t>
            </a:r>
            <a:r>
              <a:rPr lang="fr-FR" sz="1400" b="0" i="0" dirty="0" err="1">
                <a:solidFill>
                  <a:schemeClr val="accent6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Hyperparameters</a:t>
            </a:r>
            <a:r>
              <a:rPr lang="fr-FR" sz="1400" b="0" i="0" dirty="0">
                <a:solidFill>
                  <a:schemeClr val="accent6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: {'</a:t>
            </a:r>
            <a:r>
              <a:rPr lang="fr-FR" sz="1400" b="0" i="0" dirty="0" err="1">
                <a:solidFill>
                  <a:schemeClr val="accent6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randomforestregressor</a:t>
            </a:r>
            <a:r>
              <a:rPr lang="fr-FR" sz="1400" b="0" i="0" dirty="0">
                <a:solidFill>
                  <a:schemeClr val="accent6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fr-FR" sz="1400" b="0" i="0" dirty="0" err="1">
                <a:solidFill>
                  <a:schemeClr val="accent6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max_features</a:t>
            </a:r>
            <a:r>
              <a:rPr lang="fr-FR" sz="1400" b="0" i="0" dirty="0">
                <a:solidFill>
                  <a:schemeClr val="accent6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': 50, '</a:t>
            </a:r>
            <a:r>
              <a:rPr lang="fr-FR" sz="1400" b="0" i="0" dirty="0" err="1">
                <a:solidFill>
                  <a:schemeClr val="accent6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randomforestregressor</a:t>
            </a:r>
            <a:r>
              <a:rPr lang="fr-FR" sz="1400" b="0" i="0" dirty="0">
                <a:solidFill>
                  <a:schemeClr val="accent6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fr-FR" sz="1400" b="0" i="0" dirty="0" err="1">
                <a:solidFill>
                  <a:schemeClr val="accent6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n_estimators</a:t>
            </a:r>
            <a:r>
              <a:rPr lang="fr-FR" sz="1400" b="0" i="0" dirty="0">
                <a:solidFill>
                  <a:schemeClr val="accent6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': 200} ****</a:t>
            </a:r>
            <a:r>
              <a:rPr lang="fr-FR" sz="1400" b="0" i="0" dirty="0" err="1">
                <a:solidFill>
                  <a:schemeClr val="accent6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Results</a:t>
            </a:r>
            <a:r>
              <a:rPr lang="fr-FR" sz="1400" b="0" i="0" dirty="0">
                <a:solidFill>
                  <a:schemeClr val="accent6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**** </a:t>
            </a:r>
            <a:r>
              <a:rPr lang="fr-FR" sz="1400" b="0" i="0" dirty="0" err="1">
                <a:solidFill>
                  <a:schemeClr val="accent6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Explained</a:t>
            </a:r>
            <a:r>
              <a:rPr lang="fr-FR" sz="1400" b="0" i="0" dirty="0">
                <a:solidFill>
                  <a:schemeClr val="accent6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 Variance: 0.6551262914633796 R2 Score: 0.634389555170294 Training time: 11.5s</a:t>
            </a:r>
            <a:endParaRPr lang="fr-FR" sz="1400" dirty="0">
              <a:solidFill>
                <a:schemeClr val="accent6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E631B0D-99F7-4606-26BB-7DA5FE851A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621" y="3229400"/>
            <a:ext cx="5073414" cy="3171825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220938CF-A0BB-3A65-70CD-39FF017FF0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2023" y="1068378"/>
            <a:ext cx="4999153" cy="2461473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FE550181-656D-1E75-D8C7-CAD1966583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9077" y="3719375"/>
            <a:ext cx="5210175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9210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>
            <a:extLst>
              <a:ext uri="{FF2B5EF4-FFF2-40B4-BE49-F238E27FC236}">
                <a16:creationId xmlns:a16="http://schemas.microsoft.com/office/drawing/2014/main" id="{76EFF8AD-8855-38DD-3A48-5FAA895A11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7067" y="78422"/>
            <a:ext cx="1376181" cy="653227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85236863-9473-B4B2-22F5-197A383D4B57}"/>
              </a:ext>
            </a:extLst>
          </p:cNvPr>
          <p:cNvSpPr txBox="1"/>
          <p:nvPr/>
        </p:nvSpPr>
        <p:spPr>
          <a:xfrm>
            <a:off x="411584" y="12164"/>
            <a:ext cx="44913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rgbClr val="0033C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12-gradientBosstingRegressor:</a:t>
            </a:r>
          </a:p>
          <a:p>
            <a:endParaRPr lang="fr-FR" sz="2400" dirty="0">
              <a:solidFill>
                <a:srgbClr val="0033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229D8F40-3714-DDB2-D1CA-011C690C497F}"/>
              </a:ext>
            </a:extLst>
          </p:cNvPr>
          <p:cNvSpPr txBox="1"/>
          <p:nvPr/>
        </p:nvSpPr>
        <p:spPr>
          <a:xfrm>
            <a:off x="411584" y="427662"/>
            <a:ext cx="27977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dirty="0" err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SiteEnergyUse</a:t>
            </a:r>
            <a:endParaRPr lang="fr-FR" sz="18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fr-FR" sz="18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357B9DE-BD25-9E40-41A2-19623D1B2A4C}"/>
              </a:ext>
            </a:extLst>
          </p:cNvPr>
          <p:cNvSpPr txBox="1"/>
          <p:nvPr/>
        </p:nvSpPr>
        <p:spPr>
          <a:xfrm>
            <a:off x="296955" y="944665"/>
            <a:ext cx="5396753" cy="1815882"/>
          </a:xfrm>
          <a:prstGeom prst="rect">
            <a:avLst/>
          </a:prstGeom>
          <a:noFill/>
          <a:ln>
            <a:solidFill>
              <a:srgbClr val="E39C1D"/>
            </a:solidFill>
          </a:ln>
        </p:spPr>
        <p:txBody>
          <a:bodyPr wrap="square">
            <a:spAutoFit/>
          </a:bodyPr>
          <a:lstStyle/>
          <a:p>
            <a:r>
              <a:rPr lang="fr-FR" sz="1400" b="0" i="0" dirty="0">
                <a:solidFill>
                  <a:schemeClr val="accent6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============================== </a:t>
            </a:r>
            <a:r>
              <a:rPr lang="fr-FR" sz="1400" b="0" i="0" dirty="0" err="1">
                <a:solidFill>
                  <a:schemeClr val="accent6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Gradientboosting</a:t>
            </a:r>
            <a:r>
              <a:rPr lang="fr-FR" sz="1400" b="0" i="0" dirty="0">
                <a:solidFill>
                  <a:schemeClr val="accent6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 Best Score to </a:t>
            </a:r>
            <a:r>
              <a:rPr lang="fr-FR" sz="1400" b="0" i="0" dirty="0" err="1">
                <a:solidFill>
                  <a:schemeClr val="accent6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optimize</a:t>
            </a:r>
            <a:r>
              <a:rPr lang="fr-FR" sz="1400" b="0" i="0" dirty="0">
                <a:solidFill>
                  <a:schemeClr val="accent6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400" b="0" i="0" dirty="0" err="1">
                <a:solidFill>
                  <a:schemeClr val="accent6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explained_variance</a:t>
            </a:r>
            <a:r>
              <a:rPr lang="fr-FR" sz="1400" b="0" i="0" dirty="0">
                <a:solidFill>
                  <a:schemeClr val="accent6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 = 0.7811480744888543 Best </a:t>
            </a:r>
            <a:r>
              <a:rPr lang="fr-FR" sz="1400" b="0" i="0" dirty="0" err="1">
                <a:solidFill>
                  <a:schemeClr val="accent6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Hyperparameters</a:t>
            </a:r>
            <a:r>
              <a:rPr lang="fr-FR" sz="1400" b="0" i="0" dirty="0">
                <a:solidFill>
                  <a:schemeClr val="accent6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: {'</a:t>
            </a:r>
            <a:r>
              <a:rPr lang="fr-FR" sz="1400" b="0" i="0" dirty="0" err="1">
                <a:solidFill>
                  <a:schemeClr val="accent6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gradientboostingregressor</a:t>
            </a:r>
            <a:r>
              <a:rPr lang="fr-FR" sz="1400" b="0" i="0" dirty="0">
                <a:solidFill>
                  <a:schemeClr val="accent6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fr-FR" sz="1400" b="0" i="0" dirty="0" err="1">
                <a:solidFill>
                  <a:schemeClr val="accent6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learning_rate</a:t>
            </a:r>
            <a:r>
              <a:rPr lang="fr-FR" sz="1400" b="0" i="0" dirty="0">
                <a:solidFill>
                  <a:schemeClr val="accent6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': 0.2, '</a:t>
            </a:r>
            <a:r>
              <a:rPr lang="fr-FR" sz="1400" b="0" i="0" dirty="0" err="1">
                <a:solidFill>
                  <a:schemeClr val="accent6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gradientboostingregressor</a:t>
            </a:r>
            <a:r>
              <a:rPr lang="fr-FR" sz="1400" b="0" i="0" dirty="0">
                <a:solidFill>
                  <a:schemeClr val="accent6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fr-FR" sz="1400" b="0" i="0" dirty="0" err="1">
                <a:solidFill>
                  <a:schemeClr val="accent6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max_depth</a:t>
            </a:r>
            <a:r>
              <a:rPr lang="fr-FR" sz="1400" b="0" i="0" dirty="0">
                <a:solidFill>
                  <a:schemeClr val="accent6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': 1} ****</a:t>
            </a:r>
            <a:r>
              <a:rPr lang="fr-FR" sz="1400" b="0" i="0" dirty="0" err="1">
                <a:solidFill>
                  <a:schemeClr val="accent6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Results</a:t>
            </a:r>
            <a:r>
              <a:rPr lang="fr-FR" sz="1400" b="0" i="0" dirty="0">
                <a:solidFill>
                  <a:schemeClr val="accent6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**** </a:t>
            </a:r>
          </a:p>
          <a:p>
            <a:r>
              <a:rPr lang="fr-FR" sz="1400" b="0" i="0" dirty="0" err="1">
                <a:solidFill>
                  <a:schemeClr val="accent6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Explained</a:t>
            </a:r>
            <a:r>
              <a:rPr lang="fr-FR" sz="1400" b="0" i="0" dirty="0">
                <a:solidFill>
                  <a:schemeClr val="accent6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 Variance: 0.7811480744888543 </a:t>
            </a:r>
          </a:p>
          <a:p>
            <a:r>
              <a:rPr lang="fr-FR" sz="1400" b="0" i="0" dirty="0">
                <a:solidFill>
                  <a:schemeClr val="accent6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R2 Score: 0.7642552721637563 Training time: 28.74s</a:t>
            </a:r>
            <a:endParaRPr lang="fr-FR" sz="1400" dirty="0">
              <a:solidFill>
                <a:schemeClr val="accent6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ECF6B150-4370-855E-CCDF-615AB0E625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6222" y="731649"/>
            <a:ext cx="5604194" cy="2491956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94FEC70C-A757-16DD-180F-CCE7D0AA84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955" y="3278321"/>
            <a:ext cx="5565963" cy="3171825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D7AD02CF-A9F9-C909-5D6F-BFC5E35284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3231" y="3683133"/>
            <a:ext cx="5210175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294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>
            <a:extLst>
              <a:ext uri="{FF2B5EF4-FFF2-40B4-BE49-F238E27FC236}">
                <a16:creationId xmlns:a16="http://schemas.microsoft.com/office/drawing/2014/main" id="{76EFF8AD-8855-38DD-3A48-5FAA895A11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7067" y="78422"/>
            <a:ext cx="1376181" cy="653227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85236863-9473-B4B2-22F5-197A383D4B57}"/>
              </a:ext>
            </a:extLst>
          </p:cNvPr>
          <p:cNvSpPr txBox="1"/>
          <p:nvPr/>
        </p:nvSpPr>
        <p:spPr>
          <a:xfrm>
            <a:off x="411584" y="12164"/>
            <a:ext cx="44913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rgbClr val="0033C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12_gradientBossting</a:t>
            </a:r>
          </a:p>
          <a:p>
            <a:endParaRPr lang="fr-FR" sz="2400" dirty="0">
              <a:solidFill>
                <a:srgbClr val="0033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229D8F40-3714-DDB2-D1CA-011C690C497F}"/>
              </a:ext>
            </a:extLst>
          </p:cNvPr>
          <p:cNvSpPr txBox="1"/>
          <p:nvPr/>
        </p:nvSpPr>
        <p:spPr>
          <a:xfrm>
            <a:off x="396784" y="576527"/>
            <a:ext cx="27977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dirty="0" err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TotaleGHGEmissions</a:t>
            </a:r>
            <a:endParaRPr lang="fr-FR" sz="18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357B9DE-BD25-9E40-41A2-19623D1B2A4C}"/>
              </a:ext>
            </a:extLst>
          </p:cNvPr>
          <p:cNvSpPr txBox="1"/>
          <p:nvPr/>
        </p:nvSpPr>
        <p:spPr>
          <a:xfrm>
            <a:off x="381559" y="1192280"/>
            <a:ext cx="5396753" cy="1815882"/>
          </a:xfrm>
          <a:prstGeom prst="rect">
            <a:avLst/>
          </a:prstGeom>
          <a:noFill/>
          <a:ln>
            <a:solidFill>
              <a:srgbClr val="E39C1D"/>
            </a:solidFill>
          </a:ln>
        </p:spPr>
        <p:txBody>
          <a:bodyPr wrap="square">
            <a:spAutoFit/>
          </a:bodyPr>
          <a:lstStyle/>
          <a:p>
            <a:r>
              <a:rPr lang="fr-FR" sz="1400" b="0" i="0" dirty="0">
                <a:solidFill>
                  <a:schemeClr val="accent6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============================== </a:t>
            </a:r>
            <a:r>
              <a:rPr lang="fr-FR" sz="1400" b="0" i="0" dirty="0" err="1">
                <a:solidFill>
                  <a:schemeClr val="accent6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Gradientboosting</a:t>
            </a:r>
            <a:r>
              <a:rPr lang="fr-FR" sz="1400" b="0" i="0" dirty="0">
                <a:solidFill>
                  <a:schemeClr val="accent6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 Best Score to </a:t>
            </a:r>
            <a:r>
              <a:rPr lang="fr-FR" sz="1400" b="0" i="0" dirty="0" err="1">
                <a:solidFill>
                  <a:schemeClr val="accent6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optimize</a:t>
            </a:r>
            <a:r>
              <a:rPr lang="fr-FR" sz="1400" b="0" i="0" dirty="0">
                <a:solidFill>
                  <a:schemeClr val="accent6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400" b="0" i="0" dirty="0" err="1">
                <a:solidFill>
                  <a:schemeClr val="accent6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explained_variance</a:t>
            </a:r>
            <a:r>
              <a:rPr lang="fr-FR" sz="1400" b="0" i="0" dirty="0">
                <a:solidFill>
                  <a:schemeClr val="accent6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 = 0.7395357730684547 Best </a:t>
            </a:r>
            <a:r>
              <a:rPr lang="fr-FR" sz="1400" b="0" i="0" dirty="0" err="1">
                <a:solidFill>
                  <a:schemeClr val="accent6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Hyperparameters</a:t>
            </a:r>
            <a:r>
              <a:rPr lang="fr-FR" sz="1400" b="0" i="0" dirty="0">
                <a:solidFill>
                  <a:schemeClr val="accent6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: {'</a:t>
            </a:r>
            <a:r>
              <a:rPr lang="fr-FR" sz="1400" b="0" i="0" dirty="0" err="1">
                <a:solidFill>
                  <a:schemeClr val="accent6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gradientboostingregressor</a:t>
            </a:r>
            <a:r>
              <a:rPr lang="fr-FR" sz="1400" b="0" i="0" dirty="0">
                <a:solidFill>
                  <a:schemeClr val="accent6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fr-FR" sz="1400" b="0" i="0" dirty="0" err="1">
                <a:solidFill>
                  <a:schemeClr val="accent6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learning_rate</a:t>
            </a:r>
            <a:r>
              <a:rPr lang="fr-FR" sz="1400" b="0" i="0" dirty="0">
                <a:solidFill>
                  <a:schemeClr val="accent6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': 0.2, '</a:t>
            </a:r>
            <a:r>
              <a:rPr lang="fr-FR" sz="1400" b="0" i="0" dirty="0" err="1">
                <a:solidFill>
                  <a:schemeClr val="accent6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gradientboostingregressor</a:t>
            </a:r>
            <a:r>
              <a:rPr lang="fr-FR" sz="1400" b="0" i="0" dirty="0">
                <a:solidFill>
                  <a:schemeClr val="accent6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fr-FR" sz="1400" b="0" i="0" dirty="0" err="1">
                <a:solidFill>
                  <a:schemeClr val="accent6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max_depth</a:t>
            </a:r>
            <a:r>
              <a:rPr lang="fr-FR" sz="1400" b="0" i="0" dirty="0">
                <a:solidFill>
                  <a:schemeClr val="accent6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': 1} ****</a:t>
            </a:r>
            <a:r>
              <a:rPr lang="fr-FR" sz="1400" b="0" i="0" dirty="0" err="1">
                <a:solidFill>
                  <a:schemeClr val="accent6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Results</a:t>
            </a:r>
            <a:r>
              <a:rPr lang="fr-FR" sz="1400" b="0" i="0" dirty="0">
                <a:solidFill>
                  <a:schemeClr val="accent6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**** </a:t>
            </a:r>
            <a:r>
              <a:rPr lang="fr-FR" sz="1400" b="0" i="0" dirty="0" err="1">
                <a:solidFill>
                  <a:schemeClr val="accent6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Explained</a:t>
            </a:r>
            <a:r>
              <a:rPr lang="fr-FR" sz="1400" b="0" i="0" dirty="0">
                <a:solidFill>
                  <a:schemeClr val="accent6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 Variance: 0.7395357730684547 R2 </a:t>
            </a:r>
          </a:p>
          <a:p>
            <a:r>
              <a:rPr lang="fr-FR" sz="1400" b="0" i="0" dirty="0">
                <a:solidFill>
                  <a:schemeClr val="accent6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Score: 0.6607947646293864 Training time: 17.66s</a:t>
            </a:r>
            <a:endParaRPr lang="fr-FR" sz="1400" dirty="0">
              <a:solidFill>
                <a:schemeClr val="accent6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5EC345AB-0AF3-1BB3-DBB4-F24924D05D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3591" y="843161"/>
            <a:ext cx="5151566" cy="2499577"/>
          </a:xfrm>
          <a:prstGeom prst="rect">
            <a:avLst/>
          </a:prstGeom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21066E9A-A7BB-5EC6-814A-C4AAC22A0E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870" y="3254583"/>
            <a:ext cx="5566130" cy="3170195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2084EAEB-B199-159C-EE13-C87963E38D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3658580"/>
            <a:ext cx="5210175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3676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>
            <a:extLst>
              <a:ext uri="{FF2B5EF4-FFF2-40B4-BE49-F238E27FC236}">
                <a16:creationId xmlns:a16="http://schemas.microsoft.com/office/drawing/2014/main" id="{76EFF8AD-8855-38DD-3A48-5FAA895A11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7067" y="78422"/>
            <a:ext cx="1376181" cy="653227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85236863-9473-B4B2-22F5-197A383D4B57}"/>
              </a:ext>
            </a:extLst>
          </p:cNvPr>
          <p:cNvSpPr txBox="1"/>
          <p:nvPr/>
        </p:nvSpPr>
        <p:spPr>
          <a:xfrm>
            <a:off x="411584" y="12164"/>
            <a:ext cx="44913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13-Xgboost: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357B9DE-BD25-9E40-41A2-19623D1B2A4C}"/>
              </a:ext>
            </a:extLst>
          </p:cNvPr>
          <p:cNvSpPr txBox="1"/>
          <p:nvPr/>
        </p:nvSpPr>
        <p:spPr>
          <a:xfrm>
            <a:off x="381559" y="1192280"/>
            <a:ext cx="5396753" cy="1815882"/>
          </a:xfrm>
          <a:prstGeom prst="rect">
            <a:avLst/>
          </a:prstGeom>
          <a:noFill/>
          <a:ln>
            <a:solidFill>
              <a:srgbClr val="E39C1D"/>
            </a:solidFill>
          </a:ln>
        </p:spPr>
        <p:txBody>
          <a:bodyPr wrap="square">
            <a:spAutoFit/>
          </a:bodyPr>
          <a:lstStyle/>
          <a:p>
            <a:r>
              <a:rPr lang="fr-FR" sz="1400" b="0" i="0" dirty="0">
                <a:solidFill>
                  <a:schemeClr val="accent6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============================== </a:t>
            </a:r>
            <a:r>
              <a:rPr lang="fr-FR" sz="1400" b="0" i="0" dirty="0" err="1">
                <a:solidFill>
                  <a:schemeClr val="accent6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xgboost</a:t>
            </a:r>
            <a:r>
              <a:rPr lang="fr-FR" sz="1400" b="0" i="0" dirty="0">
                <a:solidFill>
                  <a:schemeClr val="accent6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 Best Score to </a:t>
            </a:r>
            <a:r>
              <a:rPr lang="fr-FR" sz="1400" b="0" i="0" dirty="0" err="1">
                <a:solidFill>
                  <a:schemeClr val="accent6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optimize</a:t>
            </a:r>
            <a:r>
              <a:rPr lang="fr-FR" sz="1400" b="0" i="0" dirty="0">
                <a:solidFill>
                  <a:schemeClr val="accent6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400" b="0" i="0" dirty="0" err="1">
                <a:solidFill>
                  <a:schemeClr val="accent6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explained_variance</a:t>
            </a:r>
            <a:r>
              <a:rPr lang="fr-FR" sz="1400" b="0" i="0" dirty="0">
                <a:solidFill>
                  <a:schemeClr val="accent6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 = 0.8045818682337082 Best </a:t>
            </a:r>
            <a:r>
              <a:rPr lang="fr-FR" sz="1400" b="0" i="0" dirty="0" err="1">
                <a:solidFill>
                  <a:schemeClr val="accent6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Hyperparameters</a:t>
            </a:r>
            <a:r>
              <a:rPr lang="fr-FR" sz="1400" b="0" i="0" dirty="0">
                <a:solidFill>
                  <a:schemeClr val="accent6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: {'</a:t>
            </a:r>
            <a:r>
              <a:rPr lang="fr-FR" sz="1400" b="0" i="0" dirty="0" err="1">
                <a:solidFill>
                  <a:schemeClr val="accent6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xgbregressor</a:t>
            </a:r>
            <a:r>
              <a:rPr lang="fr-FR" sz="1400" b="0" i="0" dirty="0">
                <a:solidFill>
                  <a:schemeClr val="accent6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__gamma': 0.5, '</a:t>
            </a:r>
            <a:r>
              <a:rPr lang="fr-FR" sz="1400" b="0" i="0" dirty="0" err="1">
                <a:solidFill>
                  <a:schemeClr val="accent6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xgbregressor</a:t>
            </a:r>
            <a:r>
              <a:rPr lang="fr-FR" sz="1400" b="0" i="0" dirty="0">
                <a:solidFill>
                  <a:schemeClr val="accent6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fr-FR" sz="1400" b="0" i="0" dirty="0" err="1">
                <a:solidFill>
                  <a:schemeClr val="accent6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learning_rate</a:t>
            </a:r>
            <a:r>
              <a:rPr lang="fr-FR" sz="1400" b="0" i="0" dirty="0">
                <a:solidFill>
                  <a:schemeClr val="accent6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': 0.046415888336127774, '</a:t>
            </a:r>
            <a:r>
              <a:rPr lang="fr-FR" sz="1400" b="0" i="0" dirty="0" err="1">
                <a:solidFill>
                  <a:schemeClr val="accent6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xgbregressor</a:t>
            </a:r>
            <a:r>
              <a:rPr lang="fr-FR" sz="1400" b="0" i="0" dirty="0">
                <a:solidFill>
                  <a:schemeClr val="accent6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fr-FR" sz="1400" b="0" i="0" dirty="0" err="1">
                <a:solidFill>
                  <a:schemeClr val="accent6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n_estimators</a:t>
            </a:r>
            <a:r>
              <a:rPr lang="fr-FR" sz="1400" b="0" i="0" dirty="0">
                <a:solidFill>
                  <a:schemeClr val="accent6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': 200}</a:t>
            </a:r>
          </a:p>
          <a:p>
            <a:r>
              <a:rPr lang="fr-FR" sz="1400" b="0" i="0" dirty="0">
                <a:solidFill>
                  <a:schemeClr val="accent6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 ****</a:t>
            </a:r>
            <a:r>
              <a:rPr lang="fr-FR" sz="1400" b="0" i="0" dirty="0" err="1">
                <a:solidFill>
                  <a:schemeClr val="accent6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Results</a:t>
            </a:r>
            <a:r>
              <a:rPr lang="fr-FR" sz="1400" b="0" i="0" dirty="0">
                <a:solidFill>
                  <a:schemeClr val="accent6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**** </a:t>
            </a:r>
            <a:r>
              <a:rPr lang="fr-FR" sz="1400" b="0" i="0" dirty="0" err="1">
                <a:solidFill>
                  <a:schemeClr val="accent6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Explained</a:t>
            </a:r>
            <a:r>
              <a:rPr lang="fr-FR" sz="1400" b="0" i="0" dirty="0">
                <a:solidFill>
                  <a:schemeClr val="accent6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 Variance: 0.8045818682337082 </a:t>
            </a:r>
          </a:p>
          <a:p>
            <a:r>
              <a:rPr lang="fr-FR" sz="1400" b="0" i="0" dirty="0">
                <a:solidFill>
                  <a:schemeClr val="accent6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R2 Score: 0.7883079656428882 Training time: 37.5s</a:t>
            </a:r>
            <a:endParaRPr lang="fr-FR" sz="1400" dirty="0">
              <a:solidFill>
                <a:schemeClr val="accent6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30DBFEFC-3BA1-FD19-E7FF-0FADA1C74BE3}"/>
              </a:ext>
            </a:extLst>
          </p:cNvPr>
          <p:cNvSpPr txBox="1"/>
          <p:nvPr/>
        </p:nvSpPr>
        <p:spPr>
          <a:xfrm>
            <a:off x="458352" y="473829"/>
            <a:ext cx="22949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dirty="0" err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SiteEnergyUse</a:t>
            </a:r>
            <a:endParaRPr lang="fr-FR" sz="18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700B03F3-DE90-6F3C-11A0-FC0CE90F21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559" y="3080282"/>
            <a:ext cx="5104841" cy="3293623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48D13A7F-CF04-882E-441B-6BA1B78503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0516" y="790499"/>
            <a:ext cx="5372566" cy="2491956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3C5C1D0F-FD88-0048-973F-3E2246A44C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27496" y="3575545"/>
            <a:ext cx="5257800" cy="2491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8179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>
            <a:extLst>
              <a:ext uri="{FF2B5EF4-FFF2-40B4-BE49-F238E27FC236}">
                <a16:creationId xmlns:a16="http://schemas.microsoft.com/office/drawing/2014/main" id="{76EFF8AD-8855-38DD-3A48-5FAA895A11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7067" y="78422"/>
            <a:ext cx="1376181" cy="653227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85236863-9473-B4B2-22F5-197A383D4B57}"/>
              </a:ext>
            </a:extLst>
          </p:cNvPr>
          <p:cNvSpPr txBox="1"/>
          <p:nvPr/>
        </p:nvSpPr>
        <p:spPr>
          <a:xfrm>
            <a:off x="411584" y="12164"/>
            <a:ext cx="44913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13-Xgboost: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357B9DE-BD25-9E40-41A2-19623D1B2A4C}"/>
              </a:ext>
            </a:extLst>
          </p:cNvPr>
          <p:cNvSpPr txBox="1"/>
          <p:nvPr/>
        </p:nvSpPr>
        <p:spPr>
          <a:xfrm>
            <a:off x="381559" y="1192280"/>
            <a:ext cx="5396753" cy="1384995"/>
          </a:xfrm>
          <a:prstGeom prst="rect">
            <a:avLst/>
          </a:prstGeom>
          <a:noFill/>
          <a:ln>
            <a:solidFill>
              <a:srgbClr val="E39C1D"/>
            </a:solidFill>
          </a:ln>
        </p:spPr>
        <p:txBody>
          <a:bodyPr wrap="square">
            <a:spAutoFit/>
          </a:bodyPr>
          <a:lstStyle/>
          <a:p>
            <a:r>
              <a:rPr lang="fr-FR" sz="1400" b="0" i="0" dirty="0" err="1">
                <a:solidFill>
                  <a:schemeClr val="accent6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xgboost</a:t>
            </a:r>
            <a:r>
              <a:rPr lang="fr-FR" sz="1400" b="0" i="0" dirty="0">
                <a:solidFill>
                  <a:schemeClr val="accent6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Best Score to </a:t>
            </a:r>
            <a:r>
              <a:rPr lang="fr-FR" sz="1400" b="0" i="0" dirty="0" err="1">
                <a:solidFill>
                  <a:schemeClr val="accent6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optimize</a:t>
            </a:r>
            <a:r>
              <a:rPr lang="fr-FR" sz="1400" b="0" i="0" dirty="0">
                <a:solidFill>
                  <a:schemeClr val="accent6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  <a:p>
            <a:r>
              <a:rPr lang="fr-FR" sz="1400" b="0" i="0" dirty="0" err="1">
                <a:solidFill>
                  <a:schemeClr val="accent6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explained_variance</a:t>
            </a:r>
            <a:r>
              <a:rPr lang="fr-FR" sz="1400" b="0" i="0" dirty="0">
                <a:solidFill>
                  <a:schemeClr val="accent6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= 0.6963663201178224 </a:t>
            </a:r>
          </a:p>
          <a:p>
            <a:r>
              <a:rPr lang="fr-FR" sz="1400" b="0" i="0" dirty="0">
                <a:solidFill>
                  <a:schemeClr val="accent6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Best </a:t>
            </a:r>
            <a:r>
              <a:rPr lang="fr-FR" sz="1400" b="0" i="0" dirty="0" err="1">
                <a:solidFill>
                  <a:schemeClr val="accent6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Hyperparameters</a:t>
            </a:r>
            <a:r>
              <a:rPr lang="fr-FR" sz="1400" b="0" i="0" dirty="0">
                <a:solidFill>
                  <a:schemeClr val="accent6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{'</a:t>
            </a:r>
            <a:r>
              <a:rPr lang="fr-FR" sz="1400" b="0" i="0" dirty="0" err="1">
                <a:solidFill>
                  <a:schemeClr val="accent6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xgbregressor</a:t>
            </a:r>
            <a:r>
              <a:rPr lang="fr-FR" sz="1400" b="0" i="0" dirty="0">
                <a:solidFill>
                  <a:schemeClr val="accent6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__gamma': 0.25, '</a:t>
            </a:r>
            <a:r>
              <a:rPr lang="fr-FR" sz="1400" b="0" i="0" dirty="0" err="1">
                <a:solidFill>
                  <a:schemeClr val="accent6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xgbregressor</a:t>
            </a:r>
            <a:r>
              <a:rPr lang="fr-FR" sz="1400" b="0" i="0" dirty="0">
                <a:solidFill>
                  <a:schemeClr val="accent6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__</a:t>
            </a:r>
            <a:r>
              <a:rPr lang="fr-FR" sz="1400" b="0" i="0" dirty="0" err="1">
                <a:solidFill>
                  <a:schemeClr val="accent6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learning_rate</a:t>
            </a:r>
            <a:r>
              <a:rPr lang="fr-FR" sz="1400" b="0" i="0" dirty="0">
                <a:solidFill>
                  <a:schemeClr val="accent6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': 0.0774263682681127}</a:t>
            </a:r>
          </a:p>
          <a:p>
            <a:r>
              <a:rPr lang="fr-FR" sz="1400" b="0" i="0" dirty="0">
                <a:solidFill>
                  <a:schemeClr val="accent6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****</a:t>
            </a:r>
            <a:r>
              <a:rPr lang="fr-FR" sz="1400" b="0" i="0" dirty="0" err="1">
                <a:solidFill>
                  <a:schemeClr val="accent6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  <a:r>
              <a:rPr lang="fr-FR" sz="1400" b="0" i="0" dirty="0">
                <a:solidFill>
                  <a:schemeClr val="accent6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**** </a:t>
            </a:r>
            <a:r>
              <a:rPr lang="fr-FR" sz="1400" b="0" i="0" dirty="0" err="1">
                <a:solidFill>
                  <a:schemeClr val="accent6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Explained</a:t>
            </a:r>
            <a:r>
              <a:rPr lang="fr-FR" sz="1400" b="0" i="0" dirty="0">
                <a:solidFill>
                  <a:schemeClr val="accent6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Variance: 0.6963663201178224</a:t>
            </a:r>
          </a:p>
          <a:p>
            <a:r>
              <a:rPr lang="fr-FR" sz="1400" b="0" i="0" dirty="0">
                <a:solidFill>
                  <a:schemeClr val="accent6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R2 Score: 0.6776755083004451 Training time: 7.29s</a:t>
            </a:r>
            <a:endParaRPr lang="fr-FR" sz="1400" dirty="0">
              <a:solidFill>
                <a:schemeClr val="accent6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30DBFEFC-3BA1-FD19-E7FF-0FADA1C74BE3}"/>
              </a:ext>
            </a:extLst>
          </p:cNvPr>
          <p:cNvSpPr txBox="1"/>
          <p:nvPr/>
        </p:nvSpPr>
        <p:spPr>
          <a:xfrm>
            <a:off x="458352" y="473829"/>
            <a:ext cx="25268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dirty="0" err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TotaleGHGEmissions</a:t>
            </a:r>
            <a:endParaRPr lang="fr-FR" sz="18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fr-FR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D8E2D34F-762F-63AD-F62C-C9D122D522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3163" y="731649"/>
            <a:ext cx="5052498" cy="2438611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AD550C81-35DC-EBAB-4C07-DACAC4A6BE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608" y="3000349"/>
            <a:ext cx="5566130" cy="3170195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DAD19E77-7EAC-894E-DC01-1715CD3ADA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4368" y="3429000"/>
            <a:ext cx="5210175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6953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>
            <a:extLst>
              <a:ext uri="{FF2B5EF4-FFF2-40B4-BE49-F238E27FC236}">
                <a16:creationId xmlns:a16="http://schemas.microsoft.com/office/drawing/2014/main" id="{76EFF8AD-8855-38DD-3A48-5FAA895A11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7067" y="78422"/>
            <a:ext cx="1376181" cy="653227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85236863-9473-B4B2-22F5-197A383D4B57}"/>
              </a:ext>
            </a:extLst>
          </p:cNvPr>
          <p:cNvSpPr txBox="1"/>
          <p:nvPr/>
        </p:nvSpPr>
        <p:spPr>
          <a:xfrm>
            <a:off x="411584" y="12164"/>
            <a:ext cx="44913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14-Comparaison entre les modèles: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30DBFEFC-3BA1-FD19-E7FF-0FADA1C74BE3}"/>
              </a:ext>
            </a:extLst>
          </p:cNvPr>
          <p:cNvSpPr txBox="1"/>
          <p:nvPr/>
        </p:nvSpPr>
        <p:spPr>
          <a:xfrm>
            <a:off x="501231" y="3940603"/>
            <a:ext cx="25268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dirty="0" err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TotaleGHGEmissions</a:t>
            </a:r>
            <a:endParaRPr lang="fr-FR" sz="18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E1A00961-24AE-9012-415C-A8280A19D821}"/>
              </a:ext>
            </a:extLst>
          </p:cNvPr>
          <p:cNvSpPr txBox="1"/>
          <p:nvPr/>
        </p:nvSpPr>
        <p:spPr>
          <a:xfrm>
            <a:off x="411584" y="546983"/>
            <a:ext cx="3630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dirty="0" err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SiteEnergyUse</a:t>
            </a:r>
            <a:endParaRPr lang="fr-FR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BF87760B-FFF8-21FA-F83F-CD4AF108648C}"/>
              </a:ext>
            </a:extLst>
          </p:cNvPr>
          <p:cNvSpPr txBox="1"/>
          <p:nvPr/>
        </p:nvSpPr>
        <p:spPr>
          <a:xfrm>
            <a:off x="6231263" y="731649"/>
            <a:ext cx="5459506" cy="5859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b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Sur tout les  modèles testés, les modèles linéaires retournent de moins bonnes métriques en général.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b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Si nous prenons en considération le score </a:t>
            </a:r>
            <a:r>
              <a:rPr lang="fr-FR" b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Explained</a:t>
            </a:r>
            <a:r>
              <a:rPr lang="fr-FR" b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Variance, qui aura du sens sur les modèles linéaires et non-linéaires.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b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l'algorithme </a:t>
            </a:r>
            <a:r>
              <a:rPr lang="fr-FR" b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xgboost</a:t>
            </a:r>
            <a:r>
              <a:rPr lang="fr-FR" b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offrent les meilleures performances la qualité des prédictions mais le temps de calcul est relativement plus long.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b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fr-FR" b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andomForestRegressor</a:t>
            </a:r>
            <a:r>
              <a:rPr lang="fr-FR" b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é</a:t>
            </a:r>
            <a:r>
              <a:rPr lang="fr-FR" b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galement offre de meilleurs performance même en terme de temps, et si on regarde le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fr-FR" b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radientBossting</a:t>
            </a:r>
            <a:r>
              <a:rPr lang="fr-FR" b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le score est relativement </a:t>
            </a:r>
            <a:r>
              <a:rPr lang="fr-FR" b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pariel</a:t>
            </a:r>
            <a:r>
              <a:rPr lang="fr-FR" b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avec celui de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fr-FR" b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andomForest</a:t>
            </a:r>
            <a:r>
              <a:rPr lang="fr-FR" b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mais en terme de timing est le  modèle le plus performant.</a:t>
            </a:r>
          </a:p>
          <a:p>
            <a:pPr>
              <a:lnSpc>
                <a:spcPct val="150000"/>
              </a:lnSpc>
            </a:pP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CFC7983B-A05C-E088-5A73-015B78AD97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231" y="1138518"/>
            <a:ext cx="5082980" cy="2359599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BECB2A9A-E605-4BFE-83D2-8D2575D199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584" y="4640069"/>
            <a:ext cx="5029636" cy="1742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6210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>
            <a:extLst>
              <a:ext uri="{FF2B5EF4-FFF2-40B4-BE49-F238E27FC236}">
                <a16:creationId xmlns:a16="http://schemas.microsoft.com/office/drawing/2014/main" id="{76EFF8AD-8855-38DD-3A48-5FAA895A11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7067" y="78422"/>
            <a:ext cx="1376181" cy="653227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85236863-9473-B4B2-22F5-197A383D4B57}"/>
              </a:ext>
            </a:extLst>
          </p:cNvPr>
          <p:cNvSpPr txBox="1"/>
          <p:nvPr/>
        </p:nvSpPr>
        <p:spPr>
          <a:xfrm>
            <a:off x="411583" y="174202"/>
            <a:ext cx="60698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15-Analyse de la variable </a:t>
            </a:r>
            <a:r>
              <a:rPr lang="fr-FR" sz="2400" dirty="0" err="1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EnergyStartScore</a:t>
            </a:r>
            <a:r>
              <a:rPr lang="fr-FR" sz="2400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CF78D5CE-6B6B-AB59-6574-5F35D8573B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1082" y="693217"/>
            <a:ext cx="4852453" cy="2898403"/>
          </a:xfrm>
          <a:prstGeom prst="rect">
            <a:avLst/>
          </a:prstGeom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41BAF3B3-A9F9-662E-DBE4-79118A1AAF26}"/>
              </a:ext>
            </a:extLst>
          </p:cNvPr>
          <p:cNvSpPr txBox="1"/>
          <p:nvPr/>
        </p:nvSpPr>
        <p:spPr>
          <a:xfrm>
            <a:off x="411584" y="884232"/>
            <a:ext cx="546029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 temps de remplissage de la variable </a:t>
            </a:r>
            <a:r>
              <a:rPr lang="fr-FR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EnergyStarScore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est presque a 66%.</a:t>
            </a:r>
          </a:p>
          <a:p>
            <a:endParaRPr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Comme le montre la figure cette variable est anormal distribuée.</a:t>
            </a:r>
          </a:p>
          <a:p>
            <a:endParaRPr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Pas vraiment de relation remarquable avec les variables( </a:t>
            </a:r>
            <a:r>
              <a:rPr lang="fr-FR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SiteEnergyUse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fr-FR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kBtu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),</a:t>
            </a:r>
            <a:r>
              <a:rPr lang="fr-FR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TotalGHGEmissions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</a:p>
          <a:p>
            <a:endParaRPr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E8A1677A-13A2-0090-59F1-2DA878A9AD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3091" y="3748355"/>
            <a:ext cx="5164463" cy="2541161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2CE515FF-C94E-3B2C-33F0-9BCB9348B1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902" y="3591620"/>
            <a:ext cx="6069898" cy="2836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9708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Utilisation des fichiers"/>
          <p:cNvSpPr txBox="1">
            <a:spLocks noGrp="1"/>
          </p:cNvSpPr>
          <p:nvPr>
            <p:ph type="body" sz="quarter" idx="1"/>
          </p:nvPr>
        </p:nvSpPr>
        <p:spPr>
          <a:xfrm>
            <a:off x="603250" y="1122981"/>
            <a:ext cx="10985500" cy="46739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fr-FR" sz="2400" b="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Seattle:o</a:t>
            </a:r>
            <a:r>
              <a:rPr sz="2400" b="0" dirty="0" err="1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bjectifs</a:t>
            </a:r>
            <a:r>
              <a:rPr lang="fr-FR" sz="2400" b="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b="0" dirty="0" err="1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neutre</a:t>
            </a:r>
            <a:r>
              <a:rPr sz="2400" b="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b="0" dirty="0" err="1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</a:t>
            </a:r>
            <a:r>
              <a:rPr sz="2400" b="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b="0" dirty="0" err="1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émissions</a:t>
            </a:r>
            <a:r>
              <a:rPr sz="2400" b="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sz="2400" b="0" dirty="0" err="1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carbone</a:t>
            </a:r>
            <a:r>
              <a:rPr sz="2400" b="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b="0" dirty="0" err="1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</a:t>
            </a:r>
            <a:r>
              <a:rPr sz="2400" b="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2050</a:t>
            </a:r>
            <a:endParaRPr lang="fr-FR" sz="2400" b="0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fr-FR" sz="2400" b="0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fr-FR" sz="2400" b="0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fr-FR" sz="2400" b="0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sz="2400" b="0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5" name="Utilisation des données d’éducation…"/>
          <p:cNvSpPr txBox="1">
            <a:spLocks noGrp="1"/>
          </p:cNvSpPr>
          <p:nvPr>
            <p:ph type="body" idx="21"/>
          </p:nvPr>
        </p:nvSpPr>
        <p:spPr>
          <a:xfrm>
            <a:off x="603250" y="1829556"/>
            <a:ext cx="4119341" cy="450543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>
            <a:normAutofit/>
          </a:bodyPr>
          <a:lstStyle/>
          <a:p>
            <a:pPr>
              <a:buSzPct val="100000"/>
            </a:pP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Emissions des </a:t>
            </a:r>
            <a:r>
              <a:rPr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bâtiments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non </a:t>
            </a:r>
            <a:r>
              <a:rPr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destinés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à </a:t>
            </a:r>
            <a:r>
              <a:rPr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l’habitation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fr-F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SzPct val="100000"/>
              <a:buNone/>
            </a:pPr>
            <a:endParaRPr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40632" indent="-240632">
              <a:buSzPct val="100000"/>
            </a:pPr>
            <a:r>
              <a:rPr dirty="0"/>
              <a:t> </a:t>
            </a:r>
            <a:r>
              <a:rPr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Données</a:t>
            </a:r>
            <a:r>
              <a:rPr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déclaratives</a:t>
            </a:r>
            <a:r>
              <a:rPr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du </a:t>
            </a:r>
            <a:r>
              <a:rPr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permis</a:t>
            </a:r>
            <a:r>
              <a:rPr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d'exploitation</a:t>
            </a:r>
            <a:r>
              <a:rPr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commerciale</a:t>
            </a:r>
            <a:r>
              <a:rPr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(taille et usage des </a:t>
            </a:r>
            <a:r>
              <a:rPr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bâtiments</a:t>
            </a:r>
            <a:r>
              <a:rPr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mention de travaux </a:t>
            </a:r>
            <a:r>
              <a:rPr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récents</a:t>
            </a:r>
            <a:r>
              <a:rPr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date de construction..)</a:t>
            </a:r>
            <a:endParaRPr lang="fr-FR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SzPct val="100000"/>
              <a:buNone/>
            </a:pP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40632" indent="-240632">
              <a:buSzPct val="100000"/>
            </a:pP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Ensemble de </a:t>
            </a:r>
            <a:r>
              <a:rPr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données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ouvertes </a:t>
            </a:r>
            <a:r>
              <a:rPr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hébergé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par la </a:t>
            </a:r>
            <a:r>
              <a:rPr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ville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 Seattle 201</a:t>
            </a:r>
            <a:r>
              <a:rPr lang="fr-F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6" name="Numéro de diapositive"/>
          <p:cNvSpPr txBox="1">
            <a:spLocks noGrp="1"/>
          </p:cNvSpPr>
          <p:nvPr>
            <p:ph type="sldNum" sz="quarter" idx="4294967295"/>
          </p:nvPr>
        </p:nvSpPr>
        <p:spPr>
          <a:xfrm>
            <a:off x="6032525" y="6540499"/>
            <a:ext cx="120701" cy="1873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</a:t>
            </a:fld>
            <a:endParaRPr/>
          </a:p>
        </p:txBody>
      </p:sp>
      <p:sp>
        <p:nvSpPr>
          <p:cNvPr id="167" name="2. Analyse pré-exploratoire des données et qualité du jeu de données"/>
          <p:cNvSpPr txBox="1">
            <a:spLocks noGrp="1"/>
          </p:cNvSpPr>
          <p:nvPr>
            <p:ph type="title"/>
          </p:nvPr>
        </p:nvSpPr>
        <p:spPr>
          <a:xfrm>
            <a:off x="539775" y="95260"/>
            <a:ext cx="10985500" cy="716582"/>
          </a:xfrm>
          <a:prstGeom prst="rect">
            <a:avLst/>
          </a:prstGeom>
        </p:spPr>
        <p:txBody>
          <a:bodyPr>
            <a:normAutofit/>
          </a:bodyPr>
          <a:lstStyle>
            <a:lvl1pPr defTabSz="1560536">
              <a:defRPr sz="5400" spc="-200"/>
            </a:lvl1pPr>
          </a:lstStyle>
          <a:p>
            <a:r>
              <a:rPr lang="fr-FR" sz="3600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sz="3600" u="sng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fr-FR" sz="2400" u="sng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Contexte</a:t>
            </a:r>
            <a:r>
              <a:rPr lang="fr-FR" sz="3600" u="sng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8" name="Utilisation des données d’éducation…"/>
          <p:cNvSpPr txBox="1"/>
          <p:nvPr/>
        </p:nvSpPr>
        <p:spPr>
          <a:xfrm>
            <a:off x="8530229" y="2423431"/>
            <a:ext cx="3603028" cy="28864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5400" tIns="25400" rIns="25400" bIns="25400">
            <a:normAutofit/>
          </a:bodyPr>
          <a:lstStyle/>
          <a:p>
            <a:pPr marL="240632" indent="-240632">
              <a:lnSpc>
                <a:spcPct val="90000"/>
              </a:lnSpc>
              <a:spcBef>
                <a:spcPts val="2250"/>
              </a:spcBef>
              <a:buSzPct val="100000"/>
              <a:buChar char="•"/>
              <a:defRPr sz="4800">
                <a:solidFill>
                  <a:srgbClr val="000000"/>
                </a:solidFill>
              </a:defRPr>
            </a:pPr>
            <a:r>
              <a:rPr lang="fr-F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rédire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les </a:t>
            </a:r>
            <a:r>
              <a:rPr lang="fr-F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é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missions de CO2 et la </a:t>
            </a:r>
            <a:r>
              <a:rPr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consommation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totale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d’énergie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40632" indent="-240632">
              <a:lnSpc>
                <a:spcPct val="90000"/>
              </a:lnSpc>
              <a:spcBef>
                <a:spcPts val="2250"/>
              </a:spcBef>
              <a:buSzPct val="100000"/>
              <a:buChar char="•"/>
              <a:defRPr sz="4800">
                <a:solidFill>
                  <a:srgbClr val="000000"/>
                </a:solidFill>
              </a:defRPr>
            </a:pP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 passer des </a:t>
            </a:r>
            <a:r>
              <a:rPr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relevés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consommation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annuels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9" name="Flèche"/>
          <p:cNvSpPr/>
          <p:nvPr/>
        </p:nvSpPr>
        <p:spPr>
          <a:xfrm>
            <a:off x="5994814" y="3281216"/>
            <a:ext cx="1070812" cy="862794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003462"/>
          </a:solidFill>
          <a:ln w="25400">
            <a:solidFill>
              <a:schemeClr val="accent1"/>
            </a:solidFill>
          </a:ln>
        </p:spPr>
        <p:txBody>
          <a:bodyPr lIns="25400" tIns="25400" rIns="25400" bIns="25400" anchor="ctr"/>
          <a:lstStyle/>
          <a:p>
            <a:endParaRPr sz="900"/>
          </a:p>
        </p:txBody>
      </p:sp>
      <p:pic>
        <p:nvPicPr>
          <p:cNvPr id="170" name="Image" descr="Image"/>
          <p:cNvPicPr>
            <a:picLocks noChangeAspect="1"/>
          </p:cNvPicPr>
          <p:nvPr/>
        </p:nvPicPr>
        <p:blipFill>
          <a:blip r:embed="rId2"/>
          <a:srcRect l="6383" t="6282" r="6229" b="5712"/>
          <a:stretch>
            <a:fillRect/>
          </a:stretch>
        </p:blipFill>
        <p:spPr>
          <a:xfrm>
            <a:off x="5613732" y="1503775"/>
            <a:ext cx="1599894" cy="13151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4" h="21569" extrusionOk="0">
                <a:moveTo>
                  <a:pt x="9987" y="4"/>
                </a:moveTo>
                <a:cubicBezTo>
                  <a:pt x="9490" y="19"/>
                  <a:pt x="9365" y="47"/>
                  <a:pt x="9020" y="225"/>
                </a:cubicBezTo>
                <a:cubicBezTo>
                  <a:pt x="8803" y="337"/>
                  <a:pt x="8517" y="536"/>
                  <a:pt x="8386" y="668"/>
                </a:cubicBezTo>
                <a:cubicBezTo>
                  <a:pt x="8244" y="810"/>
                  <a:pt x="8134" y="878"/>
                  <a:pt x="8113" y="837"/>
                </a:cubicBezTo>
                <a:cubicBezTo>
                  <a:pt x="8026" y="666"/>
                  <a:pt x="7308" y="306"/>
                  <a:pt x="6914" y="235"/>
                </a:cubicBezTo>
                <a:cubicBezTo>
                  <a:pt x="6489" y="158"/>
                  <a:pt x="5768" y="228"/>
                  <a:pt x="5551" y="368"/>
                </a:cubicBezTo>
                <a:cubicBezTo>
                  <a:pt x="5498" y="403"/>
                  <a:pt x="5354" y="484"/>
                  <a:pt x="5235" y="547"/>
                </a:cubicBezTo>
                <a:cubicBezTo>
                  <a:pt x="4717" y="822"/>
                  <a:pt x="4190" y="1556"/>
                  <a:pt x="3974" y="2305"/>
                </a:cubicBezTo>
                <a:cubicBezTo>
                  <a:pt x="3808" y="2878"/>
                  <a:pt x="3771" y="3612"/>
                  <a:pt x="3875" y="4160"/>
                </a:cubicBezTo>
                <a:cubicBezTo>
                  <a:pt x="3957" y="4589"/>
                  <a:pt x="3970" y="4563"/>
                  <a:pt x="3487" y="4931"/>
                </a:cubicBezTo>
                <a:cubicBezTo>
                  <a:pt x="3148" y="5189"/>
                  <a:pt x="2930" y="5483"/>
                  <a:pt x="2930" y="5686"/>
                </a:cubicBezTo>
                <a:cubicBezTo>
                  <a:pt x="2930" y="5767"/>
                  <a:pt x="2864" y="5989"/>
                  <a:pt x="2786" y="6181"/>
                </a:cubicBezTo>
                <a:cubicBezTo>
                  <a:pt x="2673" y="6456"/>
                  <a:pt x="2637" y="6658"/>
                  <a:pt x="2617" y="7137"/>
                </a:cubicBezTo>
                <a:cubicBezTo>
                  <a:pt x="2588" y="7812"/>
                  <a:pt x="2541" y="7909"/>
                  <a:pt x="2242" y="7909"/>
                </a:cubicBezTo>
                <a:cubicBezTo>
                  <a:pt x="1764" y="7909"/>
                  <a:pt x="958" y="8476"/>
                  <a:pt x="580" y="9080"/>
                </a:cubicBezTo>
                <a:cubicBezTo>
                  <a:pt x="133" y="9794"/>
                  <a:pt x="-15" y="10347"/>
                  <a:pt x="1" y="11251"/>
                </a:cubicBezTo>
                <a:cubicBezTo>
                  <a:pt x="17" y="12115"/>
                  <a:pt x="302" y="12895"/>
                  <a:pt x="823" y="13506"/>
                </a:cubicBezTo>
                <a:cubicBezTo>
                  <a:pt x="1218" y="13969"/>
                  <a:pt x="1729" y="14260"/>
                  <a:pt x="2301" y="14349"/>
                </a:cubicBezTo>
                <a:cubicBezTo>
                  <a:pt x="2538" y="14386"/>
                  <a:pt x="2657" y="14479"/>
                  <a:pt x="2657" y="14626"/>
                </a:cubicBezTo>
                <a:cubicBezTo>
                  <a:pt x="2657" y="14726"/>
                  <a:pt x="2745" y="14988"/>
                  <a:pt x="2949" y="15495"/>
                </a:cubicBezTo>
                <a:cubicBezTo>
                  <a:pt x="3093" y="15854"/>
                  <a:pt x="3569" y="16452"/>
                  <a:pt x="3851" y="16627"/>
                </a:cubicBezTo>
                <a:cubicBezTo>
                  <a:pt x="4366" y="16947"/>
                  <a:pt x="4641" y="17037"/>
                  <a:pt x="5232" y="17080"/>
                </a:cubicBezTo>
                <a:lnTo>
                  <a:pt x="5824" y="17122"/>
                </a:lnTo>
                <a:lnTo>
                  <a:pt x="5974" y="17454"/>
                </a:lnTo>
                <a:cubicBezTo>
                  <a:pt x="6184" y="17920"/>
                  <a:pt x="6667" y="18446"/>
                  <a:pt x="7128" y="18707"/>
                </a:cubicBezTo>
                <a:cubicBezTo>
                  <a:pt x="7623" y="18987"/>
                  <a:pt x="7785" y="19023"/>
                  <a:pt x="8354" y="19003"/>
                </a:cubicBezTo>
                <a:cubicBezTo>
                  <a:pt x="8954" y="18981"/>
                  <a:pt x="9283" y="18993"/>
                  <a:pt x="9374" y="19035"/>
                </a:cubicBezTo>
                <a:cubicBezTo>
                  <a:pt x="9414" y="19054"/>
                  <a:pt x="9496" y="19208"/>
                  <a:pt x="9556" y="19377"/>
                </a:cubicBezTo>
                <a:cubicBezTo>
                  <a:pt x="9702" y="19793"/>
                  <a:pt x="10011" y="20259"/>
                  <a:pt x="10399" y="20650"/>
                </a:cubicBezTo>
                <a:cubicBezTo>
                  <a:pt x="11135" y="21391"/>
                  <a:pt x="12790" y="21437"/>
                  <a:pt x="13507" y="20738"/>
                </a:cubicBezTo>
                <a:cubicBezTo>
                  <a:pt x="13871" y="20383"/>
                  <a:pt x="13894" y="20382"/>
                  <a:pt x="14209" y="20624"/>
                </a:cubicBezTo>
                <a:cubicBezTo>
                  <a:pt x="15011" y="21240"/>
                  <a:pt x="16278" y="21186"/>
                  <a:pt x="17086" y="20506"/>
                </a:cubicBezTo>
                <a:cubicBezTo>
                  <a:pt x="17382" y="20258"/>
                  <a:pt x="17790" y="19750"/>
                  <a:pt x="17906" y="19485"/>
                </a:cubicBezTo>
                <a:cubicBezTo>
                  <a:pt x="17941" y="19403"/>
                  <a:pt x="17996" y="19335"/>
                  <a:pt x="18029" y="19335"/>
                </a:cubicBezTo>
                <a:cubicBezTo>
                  <a:pt x="18061" y="19335"/>
                  <a:pt x="18423" y="19747"/>
                  <a:pt x="18832" y="20246"/>
                </a:cubicBezTo>
                <a:cubicBezTo>
                  <a:pt x="19241" y="20746"/>
                  <a:pt x="19668" y="21253"/>
                  <a:pt x="19782" y="21375"/>
                </a:cubicBezTo>
                <a:cubicBezTo>
                  <a:pt x="19960" y="21565"/>
                  <a:pt x="20019" y="21590"/>
                  <a:pt x="20186" y="21558"/>
                </a:cubicBezTo>
                <a:cubicBezTo>
                  <a:pt x="20456" y="21505"/>
                  <a:pt x="20625" y="21255"/>
                  <a:pt x="20625" y="20907"/>
                </a:cubicBezTo>
                <a:cubicBezTo>
                  <a:pt x="20625" y="20639"/>
                  <a:pt x="20602" y="20603"/>
                  <a:pt x="19458" y="19211"/>
                </a:cubicBezTo>
                <a:cubicBezTo>
                  <a:pt x="18816" y="18430"/>
                  <a:pt x="18291" y="17741"/>
                  <a:pt x="18291" y="17678"/>
                </a:cubicBezTo>
                <a:cubicBezTo>
                  <a:pt x="18291" y="17616"/>
                  <a:pt x="18251" y="17377"/>
                  <a:pt x="18203" y="17148"/>
                </a:cubicBezTo>
                <a:cubicBezTo>
                  <a:pt x="18116" y="16735"/>
                  <a:pt x="18117" y="16731"/>
                  <a:pt x="18238" y="16630"/>
                </a:cubicBezTo>
                <a:cubicBezTo>
                  <a:pt x="18304" y="16575"/>
                  <a:pt x="18509" y="16351"/>
                  <a:pt x="18693" y="16133"/>
                </a:cubicBezTo>
                <a:cubicBezTo>
                  <a:pt x="19037" y="15725"/>
                  <a:pt x="19280" y="15216"/>
                  <a:pt x="19402" y="14645"/>
                </a:cubicBezTo>
                <a:cubicBezTo>
                  <a:pt x="19458" y="14382"/>
                  <a:pt x="19489" y="14337"/>
                  <a:pt x="19678" y="14261"/>
                </a:cubicBezTo>
                <a:cubicBezTo>
                  <a:pt x="20375" y="13981"/>
                  <a:pt x="21015" y="13347"/>
                  <a:pt x="21287" y="12663"/>
                </a:cubicBezTo>
                <a:cubicBezTo>
                  <a:pt x="21488" y="12157"/>
                  <a:pt x="21585" y="11627"/>
                  <a:pt x="21584" y="11108"/>
                </a:cubicBezTo>
                <a:cubicBezTo>
                  <a:pt x="21582" y="10242"/>
                  <a:pt x="21305" y="9410"/>
                  <a:pt x="20778" y="8787"/>
                </a:cubicBezTo>
                <a:cubicBezTo>
                  <a:pt x="20523" y="8486"/>
                  <a:pt x="19950" y="8040"/>
                  <a:pt x="19814" y="8039"/>
                </a:cubicBezTo>
                <a:cubicBezTo>
                  <a:pt x="19768" y="8038"/>
                  <a:pt x="19673" y="8002"/>
                  <a:pt x="19603" y="7957"/>
                </a:cubicBezTo>
                <a:cubicBezTo>
                  <a:pt x="19486" y="7883"/>
                  <a:pt x="19473" y="7826"/>
                  <a:pt x="19458" y="7313"/>
                </a:cubicBezTo>
                <a:cubicBezTo>
                  <a:pt x="19439" y="6621"/>
                  <a:pt x="19410" y="6471"/>
                  <a:pt x="19180" y="5910"/>
                </a:cubicBezTo>
                <a:cubicBezTo>
                  <a:pt x="18980" y="5423"/>
                  <a:pt x="18669" y="4998"/>
                  <a:pt x="18291" y="4693"/>
                </a:cubicBezTo>
                <a:cubicBezTo>
                  <a:pt x="17866" y="4351"/>
                  <a:pt x="17560" y="4245"/>
                  <a:pt x="16880" y="4208"/>
                </a:cubicBezTo>
                <a:lnTo>
                  <a:pt x="16256" y="4176"/>
                </a:lnTo>
                <a:lnTo>
                  <a:pt x="16155" y="3919"/>
                </a:lnTo>
                <a:cubicBezTo>
                  <a:pt x="15974" y="3469"/>
                  <a:pt x="15465" y="2875"/>
                  <a:pt x="15028" y="2604"/>
                </a:cubicBezTo>
                <a:cubicBezTo>
                  <a:pt x="14307" y="2157"/>
                  <a:pt x="13744" y="2116"/>
                  <a:pt x="12755" y="2431"/>
                </a:cubicBezTo>
                <a:cubicBezTo>
                  <a:pt x="12700" y="2449"/>
                  <a:pt x="12647" y="2356"/>
                  <a:pt x="12586" y="2135"/>
                </a:cubicBezTo>
                <a:cubicBezTo>
                  <a:pt x="12469" y="1711"/>
                  <a:pt x="12099" y="1035"/>
                  <a:pt x="11834" y="759"/>
                </a:cubicBezTo>
                <a:cubicBezTo>
                  <a:pt x="11598" y="513"/>
                  <a:pt x="11264" y="296"/>
                  <a:pt x="10838" y="111"/>
                </a:cubicBezTo>
                <a:cubicBezTo>
                  <a:pt x="10616" y="15"/>
                  <a:pt x="10433" y="-10"/>
                  <a:pt x="9987" y="4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71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5194" y="4541549"/>
            <a:ext cx="1568451" cy="1536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2" name="Image" descr="Image"/>
          <p:cNvPicPr>
            <a:picLocks noChangeAspect="1"/>
          </p:cNvPicPr>
          <p:nvPr/>
        </p:nvPicPr>
        <p:blipFill>
          <a:blip r:embed="rId4"/>
          <a:srcRect l="200" t="200" r="220" b="220"/>
          <a:stretch>
            <a:fillRect/>
          </a:stretch>
        </p:blipFill>
        <p:spPr>
          <a:xfrm>
            <a:off x="7469411" y="4523880"/>
            <a:ext cx="1406129" cy="14061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48" y="0"/>
                </a:moveTo>
                <a:cubicBezTo>
                  <a:pt x="10052" y="19"/>
                  <a:pt x="9597" y="42"/>
                  <a:pt x="9578" y="73"/>
                </a:cubicBezTo>
                <a:cubicBezTo>
                  <a:pt x="9538" y="137"/>
                  <a:pt x="9386" y="189"/>
                  <a:pt x="9239" y="189"/>
                </a:cubicBezTo>
                <a:cubicBezTo>
                  <a:pt x="8672" y="189"/>
                  <a:pt x="7080" y="685"/>
                  <a:pt x="6078" y="1174"/>
                </a:cubicBezTo>
                <a:cubicBezTo>
                  <a:pt x="3772" y="2298"/>
                  <a:pt x="2133" y="3978"/>
                  <a:pt x="1049" y="6325"/>
                </a:cubicBezTo>
                <a:cubicBezTo>
                  <a:pt x="644" y="7201"/>
                  <a:pt x="189" y="8740"/>
                  <a:pt x="189" y="9239"/>
                </a:cubicBezTo>
                <a:cubicBezTo>
                  <a:pt x="189" y="9386"/>
                  <a:pt x="137" y="9538"/>
                  <a:pt x="73" y="9578"/>
                </a:cubicBezTo>
                <a:cubicBezTo>
                  <a:pt x="42" y="9597"/>
                  <a:pt x="19" y="10052"/>
                  <a:pt x="0" y="10748"/>
                </a:cubicBezTo>
                <a:cubicBezTo>
                  <a:pt x="19" y="11439"/>
                  <a:pt x="42" y="11891"/>
                  <a:pt x="73" y="11910"/>
                </a:cubicBezTo>
                <a:cubicBezTo>
                  <a:pt x="137" y="11949"/>
                  <a:pt x="189" y="12127"/>
                  <a:pt x="189" y="12306"/>
                </a:cubicBezTo>
                <a:cubicBezTo>
                  <a:pt x="189" y="12914"/>
                  <a:pt x="649" y="14424"/>
                  <a:pt x="1143" y="15443"/>
                </a:cubicBezTo>
                <a:cubicBezTo>
                  <a:pt x="1414" y="16002"/>
                  <a:pt x="1630" y="16524"/>
                  <a:pt x="1625" y="16604"/>
                </a:cubicBezTo>
                <a:cubicBezTo>
                  <a:pt x="1619" y="16684"/>
                  <a:pt x="1652" y="16750"/>
                  <a:pt x="1698" y="16750"/>
                </a:cubicBezTo>
                <a:cubicBezTo>
                  <a:pt x="1744" y="16750"/>
                  <a:pt x="2067" y="17099"/>
                  <a:pt x="2414" y="17528"/>
                </a:cubicBezTo>
                <a:cubicBezTo>
                  <a:pt x="3376" y="18713"/>
                  <a:pt x="4599" y="19693"/>
                  <a:pt x="5947" y="20356"/>
                </a:cubicBezTo>
                <a:cubicBezTo>
                  <a:pt x="7098" y="20923"/>
                  <a:pt x="8654" y="21414"/>
                  <a:pt x="9300" y="21414"/>
                </a:cubicBezTo>
                <a:cubicBezTo>
                  <a:pt x="9477" y="21414"/>
                  <a:pt x="9654" y="21466"/>
                  <a:pt x="9693" y="21530"/>
                </a:cubicBezTo>
                <a:cubicBezTo>
                  <a:pt x="9711" y="21559"/>
                  <a:pt x="10124" y="21582"/>
                  <a:pt x="10730" y="21600"/>
                </a:cubicBezTo>
                <a:cubicBezTo>
                  <a:pt x="11329" y="21585"/>
                  <a:pt x="11769" y="21568"/>
                  <a:pt x="11782" y="21548"/>
                </a:cubicBezTo>
                <a:cubicBezTo>
                  <a:pt x="11815" y="21493"/>
                  <a:pt x="12150" y="21416"/>
                  <a:pt x="12522" y="21377"/>
                </a:cubicBezTo>
                <a:cubicBezTo>
                  <a:pt x="14452" y="21176"/>
                  <a:pt x="16801" y="19980"/>
                  <a:pt x="18390" y="18390"/>
                </a:cubicBezTo>
                <a:cubicBezTo>
                  <a:pt x="19980" y="16801"/>
                  <a:pt x="21176" y="14452"/>
                  <a:pt x="21377" y="12522"/>
                </a:cubicBezTo>
                <a:cubicBezTo>
                  <a:pt x="21416" y="12150"/>
                  <a:pt x="21493" y="11815"/>
                  <a:pt x="21548" y="11782"/>
                </a:cubicBezTo>
                <a:cubicBezTo>
                  <a:pt x="21568" y="11769"/>
                  <a:pt x="21584" y="11329"/>
                  <a:pt x="21600" y="10730"/>
                </a:cubicBezTo>
                <a:cubicBezTo>
                  <a:pt x="21582" y="10124"/>
                  <a:pt x="21559" y="9711"/>
                  <a:pt x="21530" y="9693"/>
                </a:cubicBezTo>
                <a:cubicBezTo>
                  <a:pt x="21466" y="9654"/>
                  <a:pt x="21414" y="9477"/>
                  <a:pt x="21414" y="9300"/>
                </a:cubicBezTo>
                <a:cubicBezTo>
                  <a:pt x="21414" y="8655"/>
                  <a:pt x="20925" y="7099"/>
                  <a:pt x="20362" y="5956"/>
                </a:cubicBezTo>
                <a:cubicBezTo>
                  <a:pt x="19335" y="3869"/>
                  <a:pt x="17741" y="2276"/>
                  <a:pt x="15644" y="1238"/>
                </a:cubicBezTo>
                <a:cubicBezTo>
                  <a:pt x="14507" y="675"/>
                  <a:pt x="12963" y="189"/>
                  <a:pt x="12306" y="189"/>
                </a:cubicBezTo>
                <a:cubicBezTo>
                  <a:pt x="12127" y="189"/>
                  <a:pt x="11949" y="137"/>
                  <a:pt x="11910" y="73"/>
                </a:cubicBezTo>
                <a:cubicBezTo>
                  <a:pt x="11891" y="42"/>
                  <a:pt x="11439" y="19"/>
                  <a:pt x="10748" y="0"/>
                </a:cubicBezTo>
                <a:close/>
                <a:moveTo>
                  <a:pt x="11465" y="1244"/>
                </a:moveTo>
                <a:cubicBezTo>
                  <a:pt x="11600" y="1243"/>
                  <a:pt x="11731" y="1272"/>
                  <a:pt x="11833" y="1320"/>
                </a:cubicBezTo>
                <a:cubicBezTo>
                  <a:pt x="12019" y="1340"/>
                  <a:pt x="12205" y="1367"/>
                  <a:pt x="12391" y="1399"/>
                </a:cubicBezTo>
                <a:cubicBezTo>
                  <a:pt x="12447" y="1385"/>
                  <a:pt x="12502" y="1395"/>
                  <a:pt x="12556" y="1430"/>
                </a:cubicBezTo>
                <a:cubicBezTo>
                  <a:pt x="12613" y="1440"/>
                  <a:pt x="12670" y="1448"/>
                  <a:pt x="12727" y="1460"/>
                </a:cubicBezTo>
                <a:cubicBezTo>
                  <a:pt x="12893" y="1495"/>
                  <a:pt x="13060" y="1536"/>
                  <a:pt x="13223" y="1579"/>
                </a:cubicBezTo>
                <a:cubicBezTo>
                  <a:pt x="13345" y="1595"/>
                  <a:pt x="13471" y="1628"/>
                  <a:pt x="13574" y="1677"/>
                </a:cubicBezTo>
                <a:cubicBezTo>
                  <a:pt x="13895" y="1775"/>
                  <a:pt x="14207" y="1890"/>
                  <a:pt x="14513" y="2021"/>
                </a:cubicBezTo>
                <a:cubicBezTo>
                  <a:pt x="15035" y="2244"/>
                  <a:pt x="15535" y="2516"/>
                  <a:pt x="16006" y="2826"/>
                </a:cubicBezTo>
                <a:cubicBezTo>
                  <a:pt x="16024" y="2837"/>
                  <a:pt x="16040" y="2847"/>
                  <a:pt x="16058" y="2859"/>
                </a:cubicBezTo>
                <a:cubicBezTo>
                  <a:pt x="17015" y="3498"/>
                  <a:pt x="17854" y="4304"/>
                  <a:pt x="18530" y="5237"/>
                </a:cubicBezTo>
                <a:cubicBezTo>
                  <a:pt x="18861" y="5677"/>
                  <a:pt x="19127" y="6088"/>
                  <a:pt x="19186" y="6273"/>
                </a:cubicBezTo>
                <a:cubicBezTo>
                  <a:pt x="19307" y="6494"/>
                  <a:pt x="19417" y="6722"/>
                  <a:pt x="19521" y="6953"/>
                </a:cubicBezTo>
                <a:cubicBezTo>
                  <a:pt x="19562" y="7024"/>
                  <a:pt x="19593" y="7093"/>
                  <a:pt x="19613" y="7157"/>
                </a:cubicBezTo>
                <a:cubicBezTo>
                  <a:pt x="19675" y="7306"/>
                  <a:pt x="19734" y="7456"/>
                  <a:pt x="19789" y="7608"/>
                </a:cubicBezTo>
                <a:cubicBezTo>
                  <a:pt x="19860" y="7647"/>
                  <a:pt x="19894" y="7699"/>
                  <a:pt x="19859" y="7733"/>
                </a:cubicBezTo>
                <a:cubicBezTo>
                  <a:pt x="19852" y="7741"/>
                  <a:pt x="19847" y="7750"/>
                  <a:pt x="19844" y="7761"/>
                </a:cubicBezTo>
                <a:cubicBezTo>
                  <a:pt x="19866" y="7824"/>
                  <a:pt x="19885" y="7890"/>
                  <a:pt x="19905" y="7953"/>
                </a:cubicBezTo>
                <a:cubicBezTo>
                  <a:pt x="19908" y="7957"/>
                  <a:pt x="19911" y="7958"/>
                  <a:pt x="19914" y="7962"/>
                </a:cubicBezTo>
                <a:cubicBezTo>
                  <a:pt x="19962" y="8019"/>
                  <a:pt x="19988" y="8121"/>
                  <a:pt x="19991" y="8224"/>
                </a:cubicBezTo>
                <a:cubicBezTo>
                  <a:pt x="20045" y="8413"/>
                  <a:pt x="20094" y="8605"/>
                  <a:pt x="20137" y="8797"/>
                </a:cubicBezTo>
                <a:cubicBezTo>
                  <a:pt x="20482" y="10356"/>
                  <a:pt x="20405" y="11921"/>
                  <a:pt x="19987" y="13373"/>
                </a:cubicBezTo>
                <a:cubicBezTo>
                  <a:pt x="19987" y="13376"/>
                  <a:pt x="19985" y="13382"/>
                  <a:pt x="19984" y="13385"/>
                </a:cubicBezTo>
                <a:cubicBezTo>
                  <a:pt x="19984" y="13389"/>
                  <a:pt x="19982" y="13393"/>
                  <a:pt x="19981" y="13397"/>
                </a:cubicBezTo>
                <a:cubicBezTo>
                  <a:pt x="19893" y="13702"/>
                  <a:pt x="19788" y="14003"/>
                  <a:pt x="19670" y="14296"/>
                </a:cubicBezTo>
                <a:cubicBezTo>
                  <a:pt x="19670" y="14297"/>
                  <a:pt x="19671" y="14298"/>
                  <a:pt x="19670" y="14299"/>
                </a:cubicBezTo>
                <a:cubicBezTo>
                  <a:pt x="19636" y="14434"/>
                  <a:pt x="19565" y="14596"/>
                  <a:pt x="19488" y="14720"/>
                </a:cubicBezTo>
                <a:cubicBezTo>
                  <a:pt x="19410" y="14888"/>
                  <a:pt x="19327" y="15054"/>
                  <a:pt x="19241" y="15217"/>
                </a:cubicBezTo>
                <a:cubicBezTo>
                  <a:pt x="19219" y="15350"/>
                  <a:pt x="19047" y="15628"/>
                  <a:pt x="18808" y="15958"/>
                </a:cubicBezTo>
                <a:cubicBezTo>
                  <a:pt x="18075" y="17086"/>
                  <a:pt x="17104" y="18066"/>
                  <a:pt x="15955" y="18814"/>
                </a:cubicBezTo>
                <a:cubicBezTo>
                  <a:pt x="15941" y="18823"/>
                  <a:pt x="15928" y="18830"/>
                  <a:pt x="15915" y="18838"/>
                </a:cubicBezTo>
                <a:cubicBezTo>
                  <a:pt x="15913" y="18839"/>
                  <a:pt x="15914" y="18840"/>
                  <a:pt x="15912" y="18841"/>
                </a:cubicBezTo>
                <a:cubicBezTo>
                  <a:pt x="15886" y="18858"/>
                  <a:pt x="15859" y="18876"/>
                  <a:pt x="15833" y="18893"/>
                </a:cubicBezTo>
                <a:cubicBezTo>
                  <a:pt x="15726" y="18961"/>
                  <a:pt x="15625" y="19021"/>
                  <a:pt x="15528" y="19076"/>
                </a:cubicBezTo>
                <a:cubicBezTo>
                  <a:pt x="15492" y="19097"/>
                  <a:pt x="15454" y="19117"/>
                  <a:pt x="15418" y="19137"/>
                </a:cubicBezTo>
                <a:cubicBezTo>
                  <a:pt x="15412" y="19140"/>
                  <a:pt x="15406" y="19146"/>
                  <a:pt x="15400" y="19149"/>
                </a:cubicBezTo>
                <a:cubicBezTo>
                  <a:pt x="15397" y="19151"/>
                  <a:pt x="15393" y="19151"/>
                  <a:pt x="15391" y="19152"/>
                </a:cubicBezTo>
                <a:cubicBezTo>
                  <a:pt x="15152" y="19285"/>
                  <a:pt x="14907" y="19408"/>
                  <a:pt x="14656" y="19521"/>
                </a:cubicBezTo>
                <a:cubicBezTo>
                  <a:pt x="14540" y="19608"/>
                  <a:pt x="14417" y="19661"/>
                  <a:pt x="14281" y="19680"/>
                </a:cubicBezTo>
                <a:cubicBezTo>
                  <a:pt x="13807" y="19869"/>
                  <a:pt x="13310" y="20023"/>
                  <a:pt x="12797" y="20137"/>
                </a:cubicBezTo>
                <a:cubicBezTo>
                  <a:pt x="12699" y="20158"/>
                  <a:pt x="12604" y="20173"/>
                  <a:pt x="12507" y="20192"/>
                </a:cubicBezTo>
                <a:cubicBezTo>
                  <a:pt x="12450" y="20220"/>
                  <a:pt x="12389" y="20241"/>
                  <a:pt x="12339" y="20244"/>
                </a:cubicBezTo>
                <a:cubicBezTo>
                  <a:pt x="12294" y="20246"/>
                  <a:pt x="12246" y="20247"/>
                  <a:pt x="12199" y="20250"/>
                </a:cubicBezTo>
                <a:cubicBezTo>
                  <a:pt x="10742" y="20476"/>
                  <a:pt x="9321" y="20349"/>
                  <a:pt x="8014" y="19939"/>
                </a:cubicBezTo>
                <a:cubicBezTo>
                  <a:pt x="7876" y="19916"/>
                  <a:pt x="7757" y="19875"/>
                  <a:pt x="7679" y="19823"/>
                </a:cubicBezTo>
                <a:cubicBezTo>
                  <a:pt x="7499" y="19759"/>
                  <a:pt x="7323" y="19690"/>
                  <a:pt x="7148" y="19616"/>
                </a:cubicBezTo>
                <a:cubicBezTo>
                  <a:pt x="7115" y="19604"/>
                  <a:pt x="7081" y="19590"/>
                  <a:pt x="7045" y="19573"/>
                </a:cubicBezTo>
                <a:cubicBezTo>
                  <a:pt x="6774" y="19454"/>
                  <a:pt x="6509" y="19320"/>
                  <a:pt x="6252" y="19177"/>
                </a:cubicBezTo>
                <a:cubicBezTo>
                  <a:pt x="6107" y="19123"/>
                  <a:pt x="5844" y="18958"/>
                  <a:pt x="5539" y="18741"/>
                </a:cubicBezTo>
                <a:cubicBezTo>
                  <a:pt x="5100" y="18445"/>
                  <a:pt x="4686" y="18110"/>
                  <a:pt x="4301" y="17747"/>
                </a:cubicBezTo>
                <a:cubicBezTo>
                  <a:pt x="4253" y="17703"/>
                  <a:pt x="4211" y="17664"/>
                  <a:pt x="4167" y="17622"/>
                </a:cubicBezTo>
                <a:cubicBezTo>
                  <a:pt x="4141" y="17596"/>
                  <a:pt x="4114" y="17572"/>
                  <a:pt x="4088" y="17546"/>
                </a:cubicBezTo>
                <a:cubicBezTo>
                  <a:pt x="4048" y="17507"/>
                  <a:pt x="4004" y="17463"/>
                  <a:pt x="3969" y="17427"/>
                </a:cubicBezTo>
                <a:cubicBezTo>
                  <a:pt x="3348" y="16779"/>
                  <a:pt x="2780" y="16021"/>
                  <a:pt x="2622" y="15662"/>
                </a:cubicBezTo>
                <a:cubicBezTo>
                  <a:pt x="2508" y="15473"/>
                  <a:pt x="2402" y="15280"/>
                  <a:pt x="2301" y="15083"/>
                </a:cubicBezTo>
                <a:cubicBezTo>
                  <a:pt x="2263" y="15022"/>
                  <a:pt x="2223" y="14956"/>
                  <a:pt x="2186" y="14885"/>
                </a:cubicBezTo>
                <a:cubicBezTo>
                  <a:pt x="2080" y="14683"/>
                  <a:pt x="2012" y="14510"/>
                  <a:pt x="2006" y="14446"/>
                </a:cubicBezTo>
                <a:cubicBezTo>
                  <a:pt x="1884" y="14158"/>
                  <a:pt x="1776" y="13866"/>
                  <a:pt x="1683" y="13565"/>
                </a:cubicBezTo>
                <a:cubicBezTo>
                  <a:pt x="1617" y="13423"/>
                  <a:pt x="1558" y="13241"/>
                  <a:pt x="1533" y="13074"/>
                </a:cubicBezTo>
                <a:cubicBezTo>
                  <a:pt x="1526" y="13025"/>
                  <a:pt x="1517" y="12971"/>
                  <a:pt x="1509" y="12915"/>
                </a:cubicBezTo>
                <a:cubicBezTo>
                  <a:pt x="1316" y="12087"/>
                  <a:pt x="1233" y="11222"/>
                  <a:pt x="1277" y="10334"/>
                </a:cubicBezTo>
                <a:cubicBezTo>
                  <a:pt x="1226" y="10150"/>
                  <a:pt x="1242" y="9915"/>
                  <a:pt x="1329" y="9712"/>
                </a:cubicBezTo>
                <a:cubicBezTo>
                  <a:pt x="1350" y="9527"/>
                  <a:pt x="1379" y="9343"/>
                  <a:pt x="1411" y="9157"/>
                </a:cubicBezTo>
                <a:cubicBezTo>
                  <a:pt x="1395" y="9123"/>
                  <a:pt x="1393" y="9089"/>
                  <a:pt x="1411" y="9059"/>
                </a:cubicBezTo>
                <a:cubicBezTo>
                  <a:pt x="1421" y="9043"/>
                  <a:pt x="1434" y="8982"/>
                  <a:pt x="1448" y="8934"/>
                </a:cubicBezTo>
                <a:cubicBezTo>
                  <a:pt x="1452" y="8913"/>
                  <a:pt x="1456" y="8892"/>
                  <a:pt x="1460" y="8870"/>
                </a:cubicBezTo>
                <a:cubicBezTo>
                  <a:pt x="1480" y="8775"/>
                  <a:pt x="1505" y="8679"/>
                  <a:pt x="1527" y="8584"/>
                </a:cubicBezTo>
                <a:cubicBezTo>
                  <a:pt x="1532" y="8558"/>
                  <a:pt x="1535" y="8537"/>
                  <a:pt x="1539" y="8511"/>
                </a:cubicBezTo>
                <a:cubicBezTo>
                  <a:pt x="1578" y="8263"/>
                  <a:pt x="1679" y="7905"/>
                  <a:pt x="1765" y="7712"/>
                </a:cubicBezTo>
                <a:cubicBezTo>
                  <a:pt x="1804" y="7623"/>
                  <a:pt x="1848" y="7518"/>
                  <a:pt x="1887" y="7416"/>
                </a:cubicBezTo>
                <a:cubicBezTo>
                  <a:pt x="1893" y="7400"/>
                  <a:pt x="1899" y="7381"/>
                  <a:pt x="1905" y="7365"/>
                </a:cubicBezTo>
                <a:cubicBezTo>
                  <a:pt x="1942" y="7266"/>
                  <a:pt x="1975" y="7172"/>
                  <a:pt x="1994" y="7109"/>
                </a:cubicBezTo>
                <a:cubicBezTo>
                  <a:pt x="2020" y="7017"/>
                  <a:pt x="2103" y="6854"/>
                  <a:pt x="2198" y="6688"/>
                </a:cubicBezTo>
                <a:cubicBezTo>
                  <a:pt x="2309" y="6456"/>
                  <a:pt x="2432" y="6229"/>
                  <a:pt x="2561" y="6008"/>
                </a:cubicBezTo>
                <a:cubicBezTo>
                  <a:pt x="2549" y="5951"/>
                  <a:pt x="2742" y="5664"/>
                  <a:pt x="3012" y="5310"/>
                </a:cubicBezTo>
                <a:cubicBezTo>
                  <a:pt x="3617" y="4457"/>
                  <a:pt x="4356" y="3714"/>
                  <a:pt x="5191" y="3106"/>
                </a:cubicBezTo>
                <a:cubicBezTo>
                  <a:pt x="5362" y="2979"/>
                  <a:pt x="5516" y="2873"/>
                  <a:pt x="5655" y="2789"/>
                </a:cubicBezTo>
                <a:cubicBezTo>
                  <a:pt x="6173" y="2456"/>
                  <a:pt x="6724" y="2171"/>
                  <a:pt x="7298" y="1942"/>
                </a:cubicBezTo>
                <a:cubicBezTo>
                  <a:pt x="7416" y="1889"/>
                  <a:pt x="7517" y="1842"/>
                  <a:pt x="7660" y="1780"/>
                </a:cubicBezTo>
                <a:cubicBezTo>
                  <a:pt x="7888" y="1681"/>
                  <a:pt x="8259" y="1580"/>
                  <a:pt x="8486" y="1555"/>
                </a:cubicBezTo>
                <a:cubicBezTo>
                  <a:pt x="8493" y="1554"/>
                  <a:pt x="8498" y="1552"/>
                  <a:pt x="8505" y="1552"/>
                </a:cubicBezTo>
                <a:cubicBezTo>
                  <a:pt x="8669" y="1510"/>
                  <a:pt x="8835" y="1471"/>
                  <a:pt x="9002" y="1439"/>
                </a:cubicBezTo>
                <a:cubicBezTo>
                  <a:pt x="9008" y="1436"/>
                  <a:pt x="9021" y="1433"/>
                  <a:pt x="9026" y="1430"/>
                </a:cubicBezTo>
                <a:cubicBezTo>
                  <a:pt x="9063" y="1407"/>
                  <a:pt x="9104" y="1402"/>
                  <a:pt x="9142" y="1411"/>
                </a:cubicBezTo>
                <a:cubicBezTo>
                  <a:pt x="9331" y="1377"/>
                  <a:pt x="9523" y="1352"/>
                  <a:pt x="9715" y="1329"/>
                </a:cubicBezTo>
                <a:cubicBezTo>
                  <a:pt x="9916" y="1243"/>
                  <a:pt x="10145" y="1227"/>
                  <a:pt x="10328" y="1277"/>
                </a:cubicBezTo>
                <a:cubicBezTo>
                  <a:pt x="10489" y="1269"/>
                  <a:pt x="10650" y="1262"/>
                  <a:pt x="10812" y="1262"/>
                </a:cubicBezTo>
                <a:cubicBezTo>
                  <a:pt x="10951" y="1262"/>
                  <a:pt x="11093" y="1268"/>
                  <a:pt x="11233" y="1274"/>
                </a:cubicBezTo>
                <a:cubicBezTo>
                  <a:pt x="11309" y="1258"/>
                  <a:pt x="11385" y="1244"/>
                  <a:pt x="11465" y="1244"/>
                </a:cubicBezTo>
                <a:close/>
                <a:moveTo>
                  <a:pt x="13815" y="4393"/>
                </a:moveTo>
                <a:lnTo>
                  <a:pt x="13220" y="4911"/>
                </a:lnTo>
                <a:cubicBezTo>
                  <a:pt x="13235" y="4950"/>
                  <a:pt x="13179" y="5007"/>
                  <a:pt x="13080" y="5045"/>
                </a:cubicBezTo>
                <a:cubicBezTo>
                  <a:pt x="13069" y="5049"/>
                  <a:pt x="13051" y="5062"/>
                  <a:pt x="13037" y="5069"/>
                </a:cubicBezTo>
                <a:lnTo>
                  <a:pt x="12409" y="5615"/>
                </a:lnTo>
                <a:cubicBezTo>
                  <a:pt x="11779" y="6163"/>
                  <a:pt x="11248" y="6646"/>
                  <a:pt x="11044" y="6849"/>
                </a:cubicBezTo>
                <a:cubicBezTo>
                  <a:pt x="11000" y="6902"/>
                  <a:pt x="10965" y="6947"/>
                  <a:pt x="10952" y="6977"/>
                </a:cubicBezTo>
                <a:cubicBezTo>
                  <a:pt x="11009" y="7017"/>
                  <a:pt x="11279" y="7032"/>
                  <a:pt x="11617" y="7011"/>
                </a:cubicBezTo>
                <a:cubicBezTo>
                  <a:pt x="12165" y="6978"/>
                  <a:pt x="12347" y="7008"/>
                  <a:pt x="12397" y="7139"/>
                </a:cubicBezTo>
                <a:cubicBezTo>
                  <a:pt x="12470" y="7330"/>
                  <a:pt x="12282" y="7965"/>
                  <a:pt x="11995" y="8627"/>
                </a:cubicBezTo>
                <a:cubicBezTo>
                  <a:pt x="11964" y="8810"/>
                  <a:pt x="11846" y="9054"/>
                  <a:pt x="11727" y="9187"/>
                </a:cubicBezTo>
                <a:cubicBezTo>
                  <a:pt x="11608" y="9418"/>
                  <a:pt x="11485" y="9638"/>
                  <a:pt x="11361" y="9825"/>
                </a:cubicBezTo>
                <a:cubicBezTo>
                  <a:pt x="11340" y="9855"/>
                  <a:pt x="11318" y="9886"/>
                  <a:pt x="11297" y="9916"/>
                </a:cubicBezTo>
                <a:cubicBezTo>
                  <a:pt x="11250" y="9991"/>
                  <a:pt x="11189" y="10072"/>
                  <a:pt x="11126" y="10157"/>
                </a:cubicBezTo>
                <a:cubicBezTo>
                  <a:pt x="10698" y="10738"/>
                  <a:pt x="10220" y="11230"/>
                  <a:pt x="9700" y="11629"/>
                </a:cubicBezTo>
                <a:cubicBezTo>
                  <a:pt x="9685" y="11640"/>
                  <a:pt x="9671" y="11652"/>
                  <a:pt x="9657" y="11663"/>
                </a:cubicBezTo>
                <a:cubicBezTo>
                  <a:pt x="9238" y="11979"/>
                  <a:pt x="8790" y="12233"/>
                  <a:pt x="8316" y="12431"/>
                </a:cubicBezTo>
                <a:cubicBezTo>
                  <a:pt x="8203" y="12508"/>
                  <a:pt x="8104" y="12561"/>
                  <a:pt x="8054" y="12565"/>
                </a:cubicBezTo>
                <a:cubicBezTo>
                  <a:pt x="8000" y="12570"/>
                  <a:pt x="7962" y="12575"/>
                  <a:pt x="7922" y="12580"/>
                </a:cubicBezTo>
                <a:cubicBezTo>
                  <a:pt x="7826" y="12613"/>
                  <a:pt x="7728" y="12641"/>
                  <a:pt x="7630" y="12669"/>
                </a:cubicBezTo>
                <a:cubicBezTo>
                  <a:pt x="7608" y="12681"/>
                  <a:pt x="7588" y="12692"/>
                  <a:pt x="7563" y="12708"/>
                </a:cubicBezTo>
                <a:cubicBezTo>
                  <a:pt x="7491" y="12754"/>
                  <a:pt x="7216" y="12802"/>
                  <a:pt x="6920" y="12827"/>
                </a:cubicBezTo>
                <a:cubicBezTo>
                  <a:pt x="6681" y="12866"/>
                  <a:pt x="6439" y="12896"/>
                  <a:pt x="6191" y="12909"/>
                </a:cubicBezTo>
                <a:cubicBezTo>
                  <a:pt x="6118" y="12924"/>
                  <a:pt x="6059" y="12938"/>
                  <a:pt x="6036" y="12952"/>
                </a:cubicBezTo>
                <a:cubicBezTo>
                  <a:pt x="5970" y="12992"/>
                  <a:pt x="5749" y="12978"/>
                  <a:pt x="5533" y="12925"/>
                </a:cubicBezTo>
                <a:cubicBezTo>
                  <a:pt x="4732" y="12943"/>
                  <a:pt x="4642" y="13036"/>
                  <a:pt x="5264" y="13199"/>
                </a:cubicBezTo>
                <a:cubicBezTo>
                  <a:pt x="5337" y="13212"/>
                  <a:pt x="5409" y="13230"/>
                  <a:pt x="5478" y="13251"/>
                </a:cubicBezTo>
                <a:cubicBezTo>
                  <a:pt x="5561" y="13270"/>
                  <a:pt x="5640" y="13288"/>
                  <a:pt x="5740" y="13309"/>
                </a:cubicBezTo>
                <a:cubicBezTo>
                  <a:pt x="6744" y="13518"/>
                  <a:pt x="8830" y="13460"/>
                  <a:pt x="9812" y="13193"/>
                </a:cubicBezTo>
                <a:cubicBezTo>
                  <a:pt x="12515" y="12459"/>
                  <a:pt x="14549" y="10494"/>
                  <a:pt x="15305" y="7886"/>
                </a:cubicBezTo>
                <a:lnTo>
                  <a:pt x="15558" y="7011"/>
                </a:lnTo>
                <a:lnTo>
                  <a:pt x="16186" y="7029"/>
                </a:lnTo>
                <a:cubicBezTo>
                  <a:pt x="16321" y="7004"/>
                  <a:pt x="16455" y="7001"/>
                  <a:pt x="16573" y="7026"/>
                </a:cubicBezTo>
                <a:cubicBezTo>
                  <a:pt x="16590" y="7030"/>
                  <a:pt x="16595" y="7029"/>
                  <a:pt x="16610" y="7032"/>
                </a:cubicBezTo>
                <a:cubicBezTo>
                  <a:pt x="16699" y="7027"/>
                  <a:pt x="16763" y="7018"/>
                  <a:pt x="16781" y="6999"/>
                </a:cubicBezTo>
                <a:cubicBezTo>
                  <a:pt x="16758" y="6957"/>
                  <a:pt x="16682" y="6873"/>
                  <a:pt x="16576" y="6764"/>
                </a:cubicBezTo>
                <a:cubicBezTo>
                  <a:pt x="16437" y="6640"/>
                  <a:pt x="16019" y="6274"/>
                  <a:pt x="15555" y="5868"/>
                </a:cubicBezTo>
                <a:cubicBezTo>
                  <a:pt x="15510" y="5873"/>
                  <a:pt x="15422" y="5816"/>
                  <a:pt x="15348" y="5728"/>
                </a:cubicBezTo>
                <a:cubicBezTo>
                  <a:pt x="15317" y="5690"/>
                  <a:pt x="15303" y="5662"/>
                  <a:pt x="15287" y="5633"/>
                </a:cubicBezTo>
                <a:cubicBezTo>
                  <a:pt x="15249" y="5600"/>
                  <a:pt x="15246" y="5596"/>
                  <a:pt x="15208" y="5563"/>
                </a:cubicBezTo>
                <a:lnTo>
                  <a:pt x="14266" y="4743"/>
                </a:lnTo>
                <a:cubicBezTo>
                  <a:pt x="14219" y="4712"/>
                  <a:pt x="14169" y="4670"/>
                  <a:pt x="14123" y="4618"/>
                </a:cubicBezTo>
                <a:cubicBezTo>
                  <a:pt x="14119" y="4614"/>
                  <a:pt x="14117" y="4613"/>
                  <a:pt x="14113" y="4609"/>
                </a:cubicBezTo>
                <a:lnTo>
                  <a:pt x="13928" y="4444"/>
                </a:lnTo>
                <a:cubicBezTo>
                  <a:pt x="13882" y="4413"/>
                  <a:pt x="13842" y="4396"/>
                  <a:pt x="13815" y="4393"/>
                </a:cubicBezTo>
                <a:close/>
                <a:moveTo>
                  <a:pt x="15720" y="8383"/>
                </a:moveTo>
                <a:cubicBezTo>
                  <a:pt x="15690" y="8391"/>
                  <a:pt x="15650" y="8500"/>
                  <a:pt x="15598" y="8645"/>
                </a:cubicBezTo>
                <a:cubicBezTo>
                  <a:pt x="15482" y="8966"/>
                  <a:pt x="15154" y="9600"/>
                  <a:pt x="14869" y="10056"/>
                </a:cubicBezTo>
                <a:lnTo>
                  <a:pt x="14354" y="10885"/>
                </a:lnTo>
                <a:lnTo>
                  <a:pt x="14373" y="13906"/>
                </a:lnTo>
                <a:cubicBezTo>
                  <a:pt x="14380" y="15210"/>
                  <a:pt x="14389" y="15914"/>
                  <a:pt x="14397" y="16391"/>
                </a:cubicBezTo>
                <a:cubicBezTo>
                  <a:pt x="14407" y="16706"/>
                  <a:pt x="14418" y="16963"/>
                  <a:pt x="14430" y="17116"/>
                </a:cubicBezTo>
                <a:cubicBezTo>
                  <a:pt x="14503" y="17183"/>
                  <a:pt x="14725" y="17217"/>
                  <a:pt x="15116" y="17217"/>
                </a:cubicBezTo>
                <a:lnTo>
                  <a:pt x="15689" y="17217"/>
                </a:lnTo>
                <a:lnTo>
                  <a:pt x="15814" y="17159"/>
                </a:lnTo>
                <a:lnTo>
                  <a:pt x="15814" y="15897"/>
                </a:lnTo>
                <a:lnTo>
                  <a:pt x="15811" y="12638"/>
                </a:lnTo>
                <a:cubicBezTo>
                  <a:pt x="15808" y="9223"/>
                  <a:pt x="15809" y="8357"/>
                  <a:pt x="15720" y="8383"/>
                </a:cubicBezTo>
                <a:close/>
                <a:moveTo>
                  <a:pt x="13351" y="11827"/>
                </a:moveTo>
                <a:lnTo>
                  <a:pt x="13086" y="12059"/>
                </a:lnTo>
                <a:cubicBezTo>
                  <a:pt x="12868" y="12251"/>
                  <a:pt x="12528" y="12506"/>
                  <a:pt x="12330" y="12623"/>
                </a:cubicBezTo>
                <a:lnTo>
                  <a:pt x="12016" y="12806"/>
                </a:lnTo>
                <a:cubicBezTo>
                  <a:pt x="12015" y="12843"/>
                  <a:pt x="12006" y="12885"/>
                  <a:pt x="11992" y="12928"/>
                </a:cubicBezTo>
                <a:cubicBezTo>
                  <a:pt x="11983" y="12954"/>
                  <a:pt x="11975" y="13022"/>
                  <a:pt x="11967" y="13126"/>
                </a:cubicBezTo>
                <a:lnTo>
                  <a:pt x="11967" y="15025"/>
                </a:lnTo>
                <a:lnTo>
                  <a:pt x="11967" y="17018"/>
                </a:lnTo>
                <a:cubicBezTo>
                  <a:pt x="11987" y="17091"/>
                  <a:pt x="12045" y="17160"/>
                  <a:pt x="12123" y="17217"/>
                </a:cubicBezTo>
                <a:lnTo>
                  <a:pt x="12727" y="17217"/>
                </a:lnTo>
                <a:lnTo>
                  <a:pt x="13345" y="17217"/>
                </a:lnTo>
                <a:cubicBezTo>
                  <a:pt x="13358" y="17189"/>
                  <a:pt x="13367" y="17168"/>
                  <a:pt x="13382" y="17131"/>
                </a:cubicBezTo>
                <a:cubicBezTo>
                  <a:pt x="13423" y="17027"/>
                  <a:pt x="13460" y="16552"/>
                  <a:pt x="13486" y="15945"/>
                </a:cubicBezTo>
                <a:lnTo>
                  <a:pt x="13486" y="14464"/>
                </a:lnTo>
                <a:lnTo>
                  <a:pt x="13486" y="12035"/>
                </a:lnTo>
                <a:cubicBezTo>
                  <a:pt x="13478" y="11982"/>
                  <a:pt x="13470" y="11943"/>
                  <a:pt x="13461" y="11928"/>
                </a:cubicBezTo>
                <a:cubicBezTo>
                  <a:pt x="13436" y="11888"/>
                  <a:pt x="13396" y="11852"/>
                  <a:pt x="13351" y="11827"/>
                </a:cubicBezTo>
                <a:close/>
                <a:moveTo>
                  <a:pt x="10949" y="13373"/>
                </a:moveTo>
                <a:cubicBezTo>
                  <a:pt x="10934" y="13373"/>
                  <a:pt x="10855" y="13395"/>
                  <a:pt x="10794" y="13412"/>
                </a:cubicBezTo>
                <a:cubicBezTo>
                  <a:pt x="10753" y="13439"/>
                  <a:pt x="10708" y="13451"/>
                  <a:pt x="10666" y="13449"/>
                </a:cubicBezTo>
                <a:cubicBezTo>
                  <a:pt x="10538" y="13489"/>
                  <a:pt x="10386" y="13541"/>
                  <a:pt x="10221" y="13598"/>
                </a:cubicBezTo>
                <a:lnTo>
                  <a:pt x="9578" y="13818"/>
                </a:lnTo>
                <a:lnTo>
                  <a:pt x="9544" y="15516"/>
                </a:lnTo>
                <a:lnTo>
                  <a:pt x="9517" y="17061"/>
                </a:lnTo>
                <a:cubicBezTo>
                  <a:pt x="9526" y="17118"/>
                  <a:pt x="9534" y="17177"/>
                  <a:pt x="9547" y="17217"/>
                </a:cubicBezTo>
                <a:lnTo>
                  <a:pt x="10276" y="17217"/>
                </a:lnTo>
                <a:lnTo>
                  <a:pt x="11035" y="17217"/>
                </a:lnTo>
                <a:lnTo>
                  <a:pt x="11035" y="15293"/>
                </a:lnTo>
                <a:cubicBezTo>
                  <a:pt x="11035" y="14235"/>
                  <a:pt x="10997" y="13371"/>
                  <a:pt x="10949" y="13373"/>
                </a:cubicBezTo>
                <a:close/>
                <a:moveTo>
                  <a:pt x="4822" y="13629"/>
                </a:moveTo>
                <a:cubicBezTo>
                  <a:pt x="4815" y="13634"/>
                  <a:pt x="4809" y="13635"/>
                  <a:pt x="4801" y="13641"/>
                </a:cubicBezTo>
                <a:cubicBezTo>
                  <a:pt x="4704" y="13712"/>
                  <a:pt x="4653" y="13819"/>
                  <a:pt x="4621" y="14065"/>
                </a:cubicBezTo>
                <a:lnTo>
                  <a:pt x="4639" y="15403"/>
                </a:lnTo>
                <a:lnTo>
                  <a:pt x="4664" y="16924"/>
                </a:lnTo>
                <a:cubicBezTo>
                  <a:pt x="4665" y="16929"/>
                  <a:pt x="4666" y="16940"/>
                  <a:pt x="4667" y="16945"/>
                </a:cubicBezTo>
                <a:cubicBezTo>
                  <a:pt x="4693" y="17066"/>
                  <a:pt x="4715" y="17152"/>
                  <a:pt x="4737" y="17217"/>
                </a:cubicBezTo>
                <a:lnTo>
                  <a:pt x="5405" y="17217"/>
                </a:lnTo>
                <a:lnTo>
                  <a:pt x="6060" y="17217"/>
                </a:lnTo>
                <a:cubicBezTo>
                  <a:pt x="6105" y="17146"/>
                  <a:pt x="6125" y="16974"/>
                  <a:pt x="6133" y="16586"/>
                </a:cubicBezTo>
                <a:lnTo>
                  <a:pt x="6112" y="15561"/>
                </a:lnTo>
                <a:lnTo>
                  <a:pt x="6084" y="14141"/>
                </a:lnTo>
                <a:cubicBezTo>
                  <a:pt x="6066" y="14022"/>
                  <a:pt x="6042" y="13942"/>
                  <a:pt x="6011" y="13891"/>
                </a:cubicBezTo>
                <a:lnTo>
                  <a:pt x="5789" y="13833"/>
                </a:lnTo>
                <a:cubicBezTo>
                  <a:pt x="5628" y="13790"/>
                  <a:pt x="5297" y="13717"/>
                  <a:pt x="5054" y="13671"/>
                </a:cubicBezTo>
                <a:lnTo>
                  <a:pt x="4822" y="13629"/>
                </a:lnTo>
                <a:close/>
                <a:moveTo>
                  <a:pt x="8514" y="13958"/>
                </a:moveTo>
                <a:lnTo>
                  <a:pt x="7852" y="13979"/>
                </a:lnTo>
                <a:cubicBezTo>
                  <a:pt x="7677" y="14028"/>
                  <a:pt x="7463" y="14044"/>
                  <a:pt x="7337" y="14013"/>
                </a:cubicBezTo>
                <a:cubicBezTo>
                  <a:pt x="7311" y="14006"/>
                  <a:pt x="7291" y="14000"/>
                  <a:pt x="7270" y="13995"/>
                </a:cubicBezTo>
                <a:lnTo>
                  <a:pt x="7133" y="14001"/>
                </a:lnTo>
                <a:cubicBezTo>
                  <a:pt x="7103" y="14029"/>
                  <a:pt x="7082" y="14100"/>
                  <a:pt x="7069" y="14223"/>
                </a:cubicBezTo>
                <a:lnTo>
                  <a:pt x="7069" y="15610"/>
                </a:lnTo>
                <a:lnTo>
                  <a:pt x="7069" y="16994"/>
                </a:lnTo>
                <a:cubicBezTo>
                  <a:pt x="7099" y="17103"/>
                  <a:pt x="7146" y="17169"/>
                  <a:pt x="7215" y="17217"/>
                </a:cubicBezTo>
                <a:lnTo>
                  <a:pt x="7828" y="17217"/>
                </a:lnTo>
                <a:lnTo>
                  <a:pt x="8517" y="17217"/>
                </a:lnTo>
                <a:cubicBezTo>
                  <a:pt x="8545" y="17141"/>
                  <a:pt x="8568" y="17000"/>
                  <a:pt x="8587" y="16842"/>
                </a:cubicBezTo>
                <a:lnTo>
                  <a:pt x="8587" y="15586"/>
                </a:lnTo>
                <a:lnTo>
                  <a:pt x="8587" y="14245"/>
                </a:lnTo>
                <a:cubicBezTo>
                  <a:pt x="8567" y="14110"/>
                  <a:pt x="8543" y="14003"/>
                  <a:pt x="8514" y="13958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CE3F3B8B-59FC-1077-C7B9-C56AB8A440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09412" y="54629"/>
            <a:ext cx="1823845" cy="829167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>
            <a:extLst>
              <a:ext uri="{FF2B5EF4-FFF2-40B4-BE49-F238E27FC236}">
                <a16:creationId xmlns:a16="http://schemas.microsoft.com/office/drawing/2014/main" id="{76EFF8AD-8855-38DD-3A48-5FAA895A11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7067" y="78422"/>
            <a:ext cx="1376181" cy="653227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85236863-9473-B4B2-22F5-197A383D4B57}"/>
              </a:ext>
            </a:extLst>
          </p:cNvPr>
          <p:cNvSpPr txBox="1"/>
          <p:nvPr/>
        </p:nvSpPr>
        <p:spPr>
          <a:xfrm>
            <a:off x="411584" y="130240"/>
            <a:ext cx="56844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16-Influence de la variable </a:t>
            </a:r>
            <a:r>
              <a:rPr lang="fr-FR" sz="2400" dirty="0" err="1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EnergyStarScore</a:t>
            </a:r>
            <a:r>
              <a:rPr lang="fr-FR" sz="2400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41BAF3B3-A9F9-662E-DBE4-79118A1AAF26}"/>
              </a:ext>
            </a:extLst>
          </p:cNvPr>
          <p:cNvSpPr txBox="1"/>
          <p:nvPr/>
        </p:nvSpPr>
        <p:spPr>
          <a:xfrm>
            <a:off x="385482" y="635989"/>
            <a:ext cx="69842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1)-Comparaison des performance  avec « </a:t>
            </a:r>
            <a:r>
              <a:rPr lang="fr-FR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EnergyStatScore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»</a:t>
            </a:r>
          </a:p>
        </p:txBody>
      </p:sp>
      <p:pic>
        <p:nvPicPr>
          <p:cNvPr id="26" name="Image 25">
            <a:extLst>
              <a:ext uri="{FF2B5EF4-FFF2-40B4-BE49-F238E27FC236}">
                <a16:creationId xmlns:a16="http://schemas.microsoft.com/office/drawing/2014/main" id="{FB530127-0F87-FEDC-2ECD-0D52A7F9DF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7308" y="978201"/>
            <a:ext cx="3798080" cy="2123658"/>
          </a:xfrm>
          <a:prstGeom prst="rect">
            <a:avLst/>
          </a:prstGeom>
        </p:spPr>
      </p:pic>
      <p:sp>
        <p:nvSpPr>
          <p:cNvPr id="27" name="ZoneTexte 26">
            <a:extLst>
              <a:ext uri="{FF2B5EF4-FFF2-40B4-BE49-F238E27FC236}">
                <a16:creationId xmlns:a16="http://schemas.microsoft.com/office/drawing/2014/main" id="{088DD3FD-3C20-2D03-9E8A-9E08CDFD5A13}"/>
              </a:ext>
            </a:extLst>
          </p:cNvPr>
          <p:cNvSpPr txBox="1"/>
          <p:nvPr/>
        </p:nvSpPr>
        <p:spPr>
          <a:xfrm>
            <a:off x="385482" y="1001317"/>
            <a:ext cx="2720941" cy="2123658"/>
          </a:xfrm>
          <a:prstGeom prst="rect">
            <a:avLst/>
          </a:prstGeom>
          <a:noFill/>
          <a:ln>
            <a:solidFill>
              <a:srgbClr val="E39C1D"/>
            </a:solidFill>
          </a:ln>
        </p:spPr>
        <p:txBody>
          <a:bodyPr wrap="square" rtlCol="0">
            <a:spAutoFit/>
          </a:bodyPr>
          <a:lstStyle/>
          <a:p>
            <a:r>
              <a:rPr lang="fr-FR" sz="1100" b="0" i="0" dirty="0">
                <a:solidFill>
                  <a:schemeClr val="accent6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============================== </a:t>
            </a:r>
            <a:r>
              <a:rPr lang="fr-FR" sz="1100" b="0" i="0" dirty="0" err="1">
                <a:solidFill>
                  <a:schemeClr val="accent6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Xgboost</a:t>
            </a:r>
            <a:r>
              <a:rPr lang="fr-FR" sz="1100" b="0" i="0" dirty="0">
                <a:solidFill>
                  <a:schemeClr val="accent6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Best Score to </a:t>
            </a:r>
            <a:r>
              <a:rPr lang="fr-FR" sz="1100" b="0" i="0" dirty="0" err="1">
                <a:solidFill>
                  <a:schemeClr val="accent6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optimize</a:t>
            </a:r>
            <a:r>
              <a:rPr lang="fr-FR" sz="1100" b="0" i="0" dirty="0">
                <a:solidFill>
                  <a:schemeClr val="accent6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fr-FR" sz="1100" b="0" i="0" dirty="0" err="1">
                <a:solidFill>
                  <a:schemeClr val="accent6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explained_variance</a:t>
            </a:r>
            <a:r>
              <a:rPr lang="fr-FR" sz="1100" b="0" i="0" dirty="0">
                <a:solidFill>
                  <a:schemeClr val="accent6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= 0.6923287881057331 Best </a:t>
            </a:r>
            <a:r>
              <a:rPr lang="fr-FR" sz="1100" b="0" i="0" dirty="0" err="1">
                <a:solidFill>
                  <a:schemeClr val="accent6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Hyperparameters</a:t>
            </a:r>
            <a:r>
              <a:rPr lang="fr-FR" sz="1100" b="0" i="0" dirty="0">
                <a:solidFill>
                  <a:schemeClr val="accent6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{'</a:t>
            </a:r>
            <a:r>
              <a:rPr lang="fr-FR" sz="1100" b="0" i="0" dirty="0" err="1">
                <a:solidFill>
                  <a:schemeClr val="accent6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xgbregressor</a:t>
            </a:r>
            <a:r>
              <a:rPr lang="fr-FR" sz="1100" b="0" i="0" dirty="0">
                <a:solidFill>
                  <a:schemeClr val="accent6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__gamma': 0.25, '</a:t>
            </a:r>
            <a:r>
              <a:rPr lang="fr-FR" sz="1100" b="0" i="0" dirty="0" err="1">
                <a:solidFill>
                  <a:schemeClr val="accent6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xgbregressor</a:t>
            </a:r>
            <a:r>
              <a:rPr lang="fr-FR" sz="1100" b="0" i="0" dirty="0">
                <a:solidFill>
                  <a:schemeClr val="accent6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__</a:t>
            </a:r>
            <a:r>
              <a:rPr lang="fr-FR" sz="1100" b="0" i="0" dirty="0" err="1">
                <a:solidFill>
                  <a:schemeClr val="accent6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learning_rate</a:t>
            </a:r>
            <a:r>
              <a:rPr lang="fr-FR" sz="1100" b="0" i="0" dirty="0">
                <a:solidFill>
                  <a:schemeClr val="accent6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': 0.0774263682681127, '</a:t>
            </a:r>
            <a:r>
              <a:rPr lang="fr-FR" sz="1100" b="0" i="0" dirty="0" err="1">
                <a:solidFill>
                  <a:schemeClr val="accent6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xgbregressor</a:t>
            </a:r>
            <a:r>
              <a:rPr lang="fr-FR" sz="1100" b="0" i="0" dirty="0">
                <a:solidFill>
                  <a:schemeClr val="accent6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__</a:t>
            </a:r>
            <a:r>
              <a:rPr lang="fr-FR" sz="1100" b="0" i="0" dirty="0" err="1">
                <a:solidFill>
                  <a:schemeClr val="accent6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n_estimators</a:t>
            </a:r>
            <a:r>
              <a:rPr lang="fr-FR" sz="1100" b="0" i="0" dirty="0">
                <a:solidFill>
                  <a:schemeClr val="accent6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': 150} ****</a:t>
            </a:r>
            <a:r>
              <a:rPr lang="fr-FR" sz="1100" b="0" i="0" dirty="0" err="1">
                <a:solidFill>
                  <a:schemeClr val="accent6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  <a:r>
              <a:rPr lang="fr-FR" sz="1100" b="0" i="0" dirty="0">
                <a:solidFill>
                  <a:schemeClr val="accent6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**** </a:t>
            </a:r>
            <a:r>
              <a:rPr lang="fr-FR" sz="1100" b="0" i="0" dirty="0" err="1">
                <a:solidFill>
                  <a:schemeClr val="accent6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Explained</a:t>
            </a:r>
            <a:r>
              <a:rPr lang="fr-FR" sz="1100" b="0" i="0" dirty="0">
                <a:solidFill>
                  <a:schemeClr val="accent6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Variance: 0.6923287881057331 R2 Score: 0.7427752553029205 </a:t>
            </a:r>
          </a:p>
          <a:p>
            <a:r>
              <a:rPr lang="fr-FR" sz="1100" b="0" i="0" dirty="0">
                <a:solidFill>
                  <a:schemeClr val="accent6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Training time: 39.7s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7253B458-24FC-90C0-7498-610C3B294D66}"/>
              </a:ext>
            </a:extLst>
          </p:cNvPr>
          <p:cNvSpPr txBox="1"/>
          <p:nvPr/>
        </p:nvSpPr>
        <p:spPr>
          <a:xfrm>
            <a:off x="385482" y="3209817"/>
            <a:ext cx="67773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2)-Comparaison des performance de modèle sans  « </a:t>
            </a:r>
            <a:r>
              <a:rPr lang="fr-FR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EnergyStatScore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»:</a:t>
            </a:r>
          </a:p>
          <a:p>
            <a:endParaRPr lang="fr-FR" sz="1600" dirty="0"/>
          </a:p>
        </p:txBody>
      </p:sp>
      <p:pic>
        <p:nvPicPr>
          <p:cNvPr id="30" name="Image 29">
            <a:extLst>
              <a:ext uri="{FF2B5EF4-FFF2-40B4-BE49-F238E27FC236}">
                <a16:creationId xmlns:a16="http://schemas.microsoft.com/office/drawing/2014/main" id="{DD0B8F17-DAB1-882C-E6DD-2B5A8E578E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7393" y="3461895"/>
            <a:ext cx="4127350" cy="2304488"/>
          </a:xfrm>
          <a:prstGeom prst="rect">
            <a:avLst/>
          </a:prstGeom>
        </p:spPr>
      </p:pic>
      <p:sp>
        <p:nvSpPr>
          <p:cNvPr id="33" name="ZoneTexte 32">
            <a:extLst>
              <a:ext uri="{FF2B5EF4-FFF2-40B4-BE49-F238E27FC236}">
                <a16:creationId xmlns:a16="http://schemas.microsoft.com/office/drawing/2014/main" id="{AE6F03A1-4AF7-2660-19BC-611BD4A7FBD2}"/>
              </a:ext>
            </a:extLst>
          </p:cNvPr>
          <p:cNvSpPr txBox="1"/>
          <p:nvPr/>
        </p:nvSpPr>
        <p:spPr>
          <a:xfrm>
            <a:off x="183329" y="5765911"/>
            <a:ext cx="118253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755603">
              <a:spcBef>
                <a:spcPts val="3200"/>
              </a:spcBef>
              <a:buSzPct val="123000"/>
              <a:defRPr sz="3456">
                <a:solidFill>
                  <a:srgbClr val="000000"/>
                </a:solidFill>
              </a:defRPr>
            </a:pPr>
            <a:r>
              <a:rPr lang="fr-F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Score très élevé avec l’</a:t>
            </a:r>
            <a:r>
              <a:rPr lang="fr-F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ENERGYSTARScore</a:t>
            </a:r>
            <a:r>
              <a:rPr lang="fr-F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Ce n’est clairement pas une variable principale dans l’ordre d’importance de cet variable</a:t>
            </a: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B2FB6984-26E8-952D-5CAF-577FC6F72E5F}"/>
              </a:ext>
            </a:extLst>
          </p:cNvPr>
          <p:cNvSpPr txBox="1"/>
          <p:nvPr/>
        </p:nvSpPr>
        <p:spPr>
          <a:xfrm>
            <a:off x="183329" y="3684494"/>
            <a:ext cx="317843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0" i="0" dirty="0">
                <a:solidFill>
                  <a:schemeClr val="accent6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============================== </a:t>
            </a:r>
            <a:r>
              <a:rPr lang="fr-FR" sz="1200" b="0" i="0" dirty="0" err="1">
                <a:solidFill>
                  <a:schemeClr val="accent6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Gradientboosting</a:t>
            </a:r>
            <a:r>
              <a:rPr lang="fr-FR" sz="1200" b="0" i="0" dirty="0">
                <a:solidFill>
                  <a:schemeClr val="accent6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Best Score to </a:t>
            </a:r>
            <a:r>
              <a:rPr lang="fr-FR" sz="1200" b="0" i="0" dirty="0" err="1">
                <a:solidFill>
                  <a:schemeClr val="accent6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optimize</a:t>
            </a:r>
            <a:r>
              <a:rPr lang="fr-FR" sz="1200" b="0" i="0" dirty="0">
                <a:solidFill>
                  <a:schemeClr val="accent6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fr-FR" sz="1200" b="0" i="0" dirty="0" err="1">
                <a:solidFill>
                  <a:schemeClr val="accent6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explained_variance</a:t>
            </a:r>
            <a:r>
              <a:rPr lang="fr-FR" sz="1200" b="0" i="0" dirty="0">
                <a:solidFill>
                  <a:schemeClr val="accent6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= 0.6759219143529503 Best </a:t>
            </a:r>
            <a:r>
              <a:rPr lang="fr-FR" sz="1200" b="0" i="0" dirty="0" err="1">
                <a:solidFill>
                  <a:schemeClr val="accent6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Hyperparameters</a:t>
            </a:r>
            <a:r>
              <a:rPr lang="fr-FR" sz="1200" b="0" i="0" dirty="0">
                <a:solidFill>
                  <a:schemeClr val="accent6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{'</a:t>
            </a:r>
            <a:r>
              <a:rPr lang="fr-FR" sz="1200" b="0" i="0" dirty="0" err="1">
                <a:solidFill>
                  <a:schemeClr val="accent6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gradientboostingregressor</a:t>
            </a:r>
            <a:r>
              <a:rPr lang="fr-FR" sz="1200" b="0" i="0" dirty="0">
                <a:solidFill>
                  <a:schemeClr val="accent6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__</a:t>
            </a:r>
            <a:r>
              <a:rPr lang="fr-FR" sz="1200" b="0" i="0" dirty="0" err="1">
                <a:solidFill>
                  <a:schemeClr val="accent6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learning_rate</a:t>
            </a:r>
            <a:r>
              <a:rPr lang="fr-FR" sz="1200" b="0" i="0" dirty="0">
                <a:solidFill>
                  <a:schemeClr val="accent6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': 0.2, '</a:t>
            </a:r>
            <a:r>
              <a:rPr lang="fr-FR" sz="1200" b="0" i="0" dirty="0" err="1">
                <a:solidFill>
                  <a:schemeClr val="accent6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gradientboostingregressor</a:t>
            </a:r>
            <a:r>
              <a:rPr lang="fr-FR" sz="1200" b="0" i="0" dirty="0">
                <a:solidFill>
                  <a:schemeClr val="accent6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__</a:t>
            </a:r>
            <a:r>
              <a:rPr lang="fr-FR" sz="1200" b="0" i="0" dirty="0" err="1">
                <a:solidFill>
                  <a:schemeClr val="accent6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max_depth</a:t>
            </a:r>
            <a:r>
              <a:rPr lang="fr-FR" sz="1200" b="0" i="0" dirty="0">
                <a:solidFill>
                  <a:schemeClr val="accent6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': 1} ****</a:t>
            </a:r>
            <a:r>
              <a:rPr lang="fr-FR" sz="1200" b="0" i="0" dirty="0" err="1">
                <a:solidFill>
                  <a:schemeClr val="accent6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  <a:r>
              <a:rPr lang="fr-FR" sz="1200" b="0" i="0" dirty="0">
                <a:solidFill>
                  <a:schemeClr val="accent6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**** </a:t>
            </a:r>
            <a:r>
              <a:rPr lang="fr-FR" sz="1200" b="0" i="0" dirty="0" err="1">
                <a:solidFill>
                  <a:schemeClr val="accent6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Explained</a:t>
            </a:r>
            <a:r>
              <a:rPr lang="fr-FR" sz="1200" b="0" i="0" dirty="0">
                <a:solidFill>
                  <a:schemeClr val="accent6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Variance: 0.6759219143529503 R2 Score: 0.7111991364932049 Training time: 26.69s</a:t>
            </a:r>
            <a:endParaRPr lang="fr-FR" sz="1200" dirty="0">
              <a:solidFill>
                <a:schemeClr val="accent6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D2F6E615-39C6-20E7-2432-A693A17D0D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74210" y="886439"/>
            <a:ext cx="4732308" cy="2147527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8DD67FA2-B3D4-8D43-24CF-230BEB0D6A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53605" y="3396105"/>
            <a:ext cx="4426205" cy="2006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8308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>
            <a:extLst>
              <a:ext uri="{FF2B5EF4-FFF2-40B4-BE49-F238E27FC236}">
                <a16:creationId xmlns:a16="http://schemas.microsoft.com/office/drawing/2014/main" id="{76EFF8AD-8855-38DD-3A48-5FAA895A11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7067" y="78422"/>
            <a:ext cx="1376181" cy="653227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85236863-9473-B4B2-22F5-197A383D4B57}"/>
              </a:ext>
            </a:extLst>
          </p:cNvPr>
          <p:cNvSpPr txBox="1"/>
          <p:nvPr/>
        </p:nvSpPr>
        <p:spPr>
          <a:xfrm>
            <a:off x="411584" y="130240"/>
            <a:ext cx="63926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17-Prédiction des données: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41BAF3B3-A9F9-662E-DBE4-79118A1AAF26}"/>
              </a:ext>
            </a:extLst>
          </p:cNvPr>
          <p:cNvSpPr txBox="1"/>
          <p:nvPr/>
        </p:nvSpPr>
        <p:spPr>
          <a:xfrm>
            <a:off x="411584" y="1158479"/>
            <a:ext cx="1133138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Score très plus élevé avec l’</a:t>
            </a:r>
            <a:r>
              <a:rPr lang="fr-FR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ENERGYSTARScore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Ce n’est clairement pas une variable principale dans l’ordre d’importance.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 taux de remplissage de cette variable est à 66%,cet variable difficile de l’avoir , c’est très couteux ,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Donc on choisi de ne pas la prendre pour les prédictions.</a:t>
            </a:r>
          </a:p>
          <a:p>
            <a:endParaRPr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C1168DCE-3017-33BD-E5A3-7F460EC8DC55}"/>
              </a:ext>
            </a:extLst>
          </p:cNvPr>
          <p:cNvSpPr txBox="1"/>
          <p:nvPr/>
        </p:nvSpPr>
        <p:spPr>
          <a:xfrm>
            <a:off x="411584" y="789147"/>
            <a:ext cx="6212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D’après les graphiques précèdent on constate que :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5FB715F0-EB73-FA79-82A4-C84E9DFF6068}"/>
              </a:ext>
            </a:extLst>
          </p:cNvPr>
          <p:cNvSpPr txBox="1"/>
          <p:nvPr/>
        </p:nvSpPr>
        <p:spPr>
          <a:xfrm>
            <a:off x="484094" y="2999515"/>
            <a:ext cx="9977718" cy="1334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90000"/>
              </a:lnSpc>
              <a:spcBef>
                <a:spcPts val="4500"/>
              </a:spcBef>
              <a:buSzPct val="123000"/>
              <a:buFont typeface="Arial" panose="020B0604020202020204" pitchFamily="34" charset="0"/>
              <a:buChar char="•"/>
              <a:defRPr sz="4800">
                <a:solidFill>
                  <a:srgbClr val="000000"/>
                </a:solidFill>
              </a:defRPr>
            </a:pP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 terme de temps et de résultat fourni nous avons sélectionné le best modèle (</a:t>
            </a:r>
            <a:r>
              <a:rPr lang="fr-FR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GradientBoustingRegressor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), avec ses paramètres sélectionnés.</a:t>
            </a:r>
          </a:p>
          <a:p>
            <a:pPr marL="285750" indent="-285750" algn="l">
              <a:lnSpc>
                <a:spcPct val="90000"/>
              </a:lnSpc>
              <a:spcBef>
                <a:spcPts val="4500"/>
              </a:spcBef>
              <a:buSzPct val="123000"/>
              <a:buFont typeface="Arial" panose="020B0604020202020204" pitchFamily="34" charset="0"/>
              <a:buChar char="•"/>
              <a:defRPr sz="4800">
                <a:solidFill>
                  <a:srgbClr val="000000"/>
                </a:solidFill>
              </a:defRPr>
            </a:pP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partir de modèle choisi nous avons exporté les prédictions (données prédites en csv) .</a:t>
            </a:r>
            <a:endParaRPr lang="fr-FR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00733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CBCD2FCE-7886-1496-6591-621927E8B6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164" y="182418"/>
            <a:ext cx="11905671" cy="6493164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67AE919C-CD46-1AD9-4D17-57AE6D8491FE}"/>
              </a:ext>
            </a:extLst>
          </p:cNvPr>
          <p:cNvSpPr txBox="1"/>
          <p:nvPr/>
        </p:nvSpPr>
        <p:spPr>
          <a:xfrm>
            <a:off x="1450110" y="1501522"/>
            <a:ext cx="8414327" cy="3785652"/>
          </a:xfrm>
          <a:prstGeom prst="rect">
            <a:avLst/>
          </a:prstGeom>
          <a:solidFill>
            <a:srgbClr val="FFFF99">
              <a:alpha val="50196"/>
            </a:srgbClr>
          </a:solidFill>
          <a:ln>
            <a:solidFill>
              <a:srgbClr val="E39C1D"/>
            </a:solidFill>
          </a:ln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fr-FR" sz="2000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Possibilité de prédire la consommation d’énergie et les émissions de co2 peut éviter les relevés couteux.</a:t>
            </a:r>
          </a:p>
          <a:p>
            <a:endParaRPr lang="fr-FR" sz="2000" dirty="0">
              <a:solidFill>
                <a:srgbClr val="0033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fr-FR" sz="2000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 volume des données disponibles en revanche, trop faible.</a:t>
            </a:r>
          </a:p>
          <a:p>
            <a:endParaRPr lang="fr-FR" sz="2000" dirty="0">
              <a:solidFill>
                <a:srgbClr val="0033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fr-FR" sz="2000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Intérêt de la variable </a:t>
            </a:r>
            <a:r>
              <a:rPr lang="fr-FR" sz="2000" dirty="0" err="1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EnergySTARScore,Elle</a:t>
            </a:r>
            <a:r>
              <a:rPr lang="fr-FR" sz="2000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améliore les modèles lorsqu’elle est présente.</a:t>
            </a:r>
          </a:p>
          <a:p>
            <a:endParaRPr lang="fr-FR" sz="2000" dirty="0">
              <a:solidFill>
                <a:srgbClr val="0033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fr-FR" sz="2000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Faible importance  dans le classement des variables., et faible corrélation avec les variables choisies pour la modélisation.</a:t>
            </a:r>
          </a:p>
          <a:p>
            <a:endParaRPr lang="fr-FR" sz="2000" dirty="0">
              <a:solidFill>
                <a:srgbClr val="0033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fr-FR" sz="2000" dirty="0">
              <a:solidFill>
                <a:srgbClr val="0033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B188E2E5-08E5-6443-3840-8699F151CB97}"/>
              </a:ext>
            </a:extLst>
          </p:cNvPr>
          <p:cNvSpPr txBox="1"/>
          <p:nvPr/>
        </p:nvSpPr>
        <p:spPr>
          <a:xfrm>
            <a:off x="3879274" y="518805"/>
            <a:ext cx="26323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Conclusion:</a:t>
            </a:r>
          </a:p>
        </p:txBody>
      </p:sp>
    </p:spTree>
    <p:extLst>
      <p:ext uri="{BB962C8B-B14F-4D97-AF65-F5344CB8AC3E}">
        <p14:creationId xmlns:p14="http://schemas.microsoft.com/office/powerpoint/2010/main" val="16486770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C9B4B0DE-E0C9-1AA5-603B-C8BDFB53804D}"/>
              </a:ext>
            </a:extLst>
          </p:cNvPr>
          <p:cNvSpPr txBox="1"/>
          <p:nvPr/>
        </p:nvSpPr>
        <p:spPr>
          <a:xfrm>
            <a:off x="614080" y="122395"/>
            <a:ext cx="46347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u="sng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Les données initiales: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D2474ED1-5DF6-B818-DA71-2D6E060EB1D9}"/>
              </a:ext>
            </a:extLst>
          </p:cNvPr>
          <p:cNvSpPr txBox="1"/>
          <p:nvPr/>
        </p:nvSpPr>
        <p:spPr>
          <a:xfrm flipH="1">
            <a:off x="6158753" y="2674947"/>
            <a:ext cx="479611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fr-F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Données (exploitation commerciale):</a:t>
            </a:r>
          </a:p>
          <a:p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Tx/>
              <a:buChar char="-"/>
            </a:pP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L’emplacement géographique(adresse..).</a:t>
            </a:r>
          </a:p>
          <a:p>
            <a:pPr marL="285750" indent="-285750">
              <a:buFontTx/>
              <a:buChar char="-"/>
            </a:pP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Les surfaces </a:t>
            </a:r>
          </a:p>
          <a:p>
            <a:pPr marL="285750" indent="-285750">
              <a:buFontTx/>
              <a:buChar char="-"/>
            </a:pP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Nombre de bâtiments et étages….</a:t>
            </a:r>
          </a:p>
          <a:p>
            <a:pPr marL="285750" indent="-285750">
              <a:buFontTx/>
              <a:buChar char="-"/>
            </a:pP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 type d’utilisations…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D87D745B-6AA3-63B9-7BE2-B87E0149AC3A}"/>
              </a:ext>
            </a:extLst>
          </p:cNvPr>
          <p:cNvSpPr txBox="1"/>
          <p:nvPr/>
        </p:nvSpPr>
        <p:spPr>
          <a:xfrm>
            <a:off x="685799" y="2674947"/>
            <a:ext cx="4858871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fr-FR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Données (consommation et émissions):</a:t>
            </a:r>
          </a:p>
          <a:p>
            <a:endParaRPr lang="fr-FR" dirty="0"/>
          </a:p>
          <a:p>
            <a:pPr marL="285750" indent="-285750">
              <a:buFontTx/>
              <a:buChar char="-"/>
            </a:pP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Consommation électrique.</a:t>
            </a:r>
          </a:p>
          <a:p>
            <a:pPr marL="285750" indent="-285750">
              <a:buFontTx/>
              <a:buChar char="-"/>
            </a:pP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Consommation de gaz.</a:t>
            </a:r>
          </a:p>
          <a:p>
            <a:pPr marL="285750" indent="-285750">
              <a:buFontTx/>
              <a:buChar char="-"/>
            </a:pP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Emissions de co2.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52ACE951-8966-50FF-7E8C-197CFE3957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8969" y="0"/>
            <a:ext cx="2283031" cy="1082434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A0633164-ECD1-5D73-8A25-8D9B0C9AEC6C}"/>
              </a:ext>
            </a:extLst>
          </p:cNvPr>
          <p:cNvSpPr txBox="1"/>
          <p:nvPr/>
        </p:nvSpPr>
        <p:spPr>
          <a:xfrm>
            <a:off x="797858" y="1157319"/>
            <a:ext cx="87764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Le jeu de données contient des données de la ville de Seattle, pour l’objectif est de </a:t>
            </a:r>
          </a:p>
          <a:p>
            <a:r>
              <a:rPr lang="fr-FR" dirty="0"/>
              <a:t>Réduire la consommation d’énergie et les émissions de gaz à effet de serre des bâtiments,</a:t>
            </a:r>
          </a:p>
          <a:p>
            <a:r>
              <a:rPr lang="fr-FR" dirty="0" err="1"/>
              <a:t>Parmet</a:t>
            </a:r>
            <a:r>
              <a:rPr lang="fr-FR" dirty="0"/>
              <a:t> ses données on trouve deux types: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D90C801D-C19D-AFD2-B262-A5186ABB6F14}"/>
              </a:ext>
            </a:extLst>
          </p:cNvPr>
          <p:cNvSpPr txBox="1"/>
          <p:nvPr/>
        </p:nvSpPr>
        <p:spPr>
          <a:xfrm>
            <a:off x="1317811" y="5329570"/>
            <a:ext cx="98253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Le score « 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energyStarscore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» fournit un aperçu complet de la performance  énergétique d’un bâtiment.</a:t>
            </a:r>
          </a:p>
          <a:p>
            <a:r>
              <a:rPr lang="fr-FR" dirty="0"/>
              <a:t>- Le score sur une </a:t>
            </a:r>
            <a:r>
              <a:rPr lang="fr-FR" dirty="0" err="1"/>
              <a:t>echelle</a:t>
            </a:r>
            <a:r>
              <a:rPr lang="fr-FR" dirty="0"/>
              <a:t> de 1 à 100 pour indiquée l'évaluation </a:t>
            </a:r>
          </a:p>
          <a:p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fr-FR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BA548870-1440-631C-0C3E-48488E48099B}"/>
              </a:ext>
            </a:extLst>
          </p:cNvPr>
          <p:cNvSpPr txBox="1"/>
          <p:nvPr/>
        </p:nvSpPr>
        <p:spPr>
          <a:xfrm>
            <a:off x="1564341" y="4760183"/>
            <a:ext cx="69924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fr-FR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Energie </a:t>
            </a:r>
            <a:r>
              <a:rPr lang="fr-FR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StarScore</a:t>
            </a:r>
            <a:r>
              <a:rPr lang="fr-FR" b="1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fr-FR" sz="1800" dirty="0">
              <a:solidFill>
                <a:srgbClr val="0033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902930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2754" y="289913"/>
            <a:ext cx="5960533" cy="438582"/>
          </a:xfrm>
          <a:prstGeom prst="rect">
            <a:avLst/>
          </a:prstGeom>
        </p:spPr>
        <p:txBody>
          <a:bodyPr vert="horz" wrap="square" lIns="0" tIns="7620" rIns="0" bIns="0" rtlCol="0" anchor="ctr">
            <a:spAutoFit/>
          </a:bodyPr>
          <a:lstStyle/>
          <a:p>
            <a:pPr marL="8467">
              <a:lnSpc>
                <a:spcPct val="100000"/>
              </a:lnSpc>
              <a:spcBef>
                <a:spcPts val="60"/>
              </a:spcBef>
            </a:pPr>
            <a:r>
              <a:rPr lang="fr-FR" sz="2800" u="sng" spc="-20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3.Jeu de données:</a:t>
            </a:r>
            <a:endParaRPr sz="2800" u="sng" spc="-20" dirty="0">
              <a:solidFill>
                <a:srgbClr val="0033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82754" y="3860815"/>
            <a:ext cx="6209329" cy="2214218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 marR="3387">
              <a:spcBef>
                <a:spcPts val="67"/>
              </a:spcBef>
            </a:pPr>
            <a:r>
              <a:rPr sz="1600" dirty="0">
                <a:latin typeface="Arial MT"/>
                <a:cs typeface="Arial MT"/>
              </a:rPr>
              <a:t>Les données ont </a:t>
            </a:r>
            <a:r>
              <a:rPr sz="1600" dirty="0" err="1">
                <a:latin typeface="Arial MT"/>
                <a:cs typeface="Arial MT"/>
              </a:rPr>
              <a:t>été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dirty="0" err="1">
                <a:latin typeface="Arial MT"/>
                <a:cs typeface="Arial MT"/>
              </a:rPr>
              <a:t>télecharg</a:t>
            </a:r>
            <a:r>
              <a:rPr lang="fr-FR" sz="1600" dirty="0" err="1">
                <a:latin typeface="Arial MT"/>
                <a:cs typeface="Arial MT"/>
              </a:rPr>
              <a:t>és</a:t>
            </a:r>
            <a:r>
              <a:rPr sz="1600" dirty="0">
                <a:latin typeface="Arial MT"/>
                <a:cs typeface="Arial MT"/>
              </a:rPr>
              <a:t> en </a:t>
            </a:r>
            <a:r>
              <a:rPr sz="1600" spc="3" dirty="0">
                <a:latin typeface="Arial MT"/>
                <a:cs typeface="Arial MT"/>
              </a:rPr>
              <a:t>format </a:t>
            </a:r>
            <a:r>
              <a:rPr sz="1600" spc="7" dirty="0">
                <a:latin typeface="Arial MT"/>
                <a:cs typeface="Arial MT"/>
              </a:rPr>
              <a:t> </a:t>
            </a:r>
            <a:r>
              <a:rPr sz="1600" spc="-3" dirty="0">
                <a:latin typeface="Arial MT"/>
                <a:cs typeface="Arial MT"/>
              </a:rPr>
              <a:t>CSV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sur </a:t>
            </a:r>
            <a:r>
              <a:rPr sz="1600" spc="-7" dirty="0">
                <a:latin typeface="Arial MT"/>
                <a:cs typeface="Arial MT"/>
              </a:rPr>
              <a:t>la</a:t>
            </a:r>
            <a:r>
              <a:rPr sz="1600" spc="3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base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de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dirty="0" err="1">
                <a:latin typeface="Arial MT"/>
                <a:cs typeface="Arial MT"/>
              </a:rPr>
              <a:t>données</a:t>
            </a:r>
            <a:r>
              <a:rPr sz="1600" spc="-3" dirty="0">
                <a:latin typeface="Arial MT"/>
                <a:cs typeface="Arial MT"/>
              </a:rPr>
              <a:t> </a:t>
            </a:r>
            <a:r>
              <a:rPr lang="fr-FR" sz="1600" spc="-3" dirty="0">
                <a:latin typeface="Arial MT"/>
                <a:cs typeface="Arial MT"/>
              </a:rPr>
              <a:t>Seattle,</a:t>
            </a:r>
            <a:r>
              <a:rPr sz="1600" dirty="0" err="1">
                <a:latin typeface="Arial MT"/>
                <a:cs typeface="Arial MT"/>
              </a:rPr>
              <a:t>pui</a:t>
            </a:r>
            <a:r>
              <a:rPr lang="fr-FR" sz="1600" dirty="0">
                <a:latin typeface="Arial MT"/>
                <a:cs typeface="Arial MT"/>
              </a:rPr>
              <a:t>s </a:t>
            </a:r>
            <a:r>
              <a:rPr sz="1600" spc="-3" dirty="0" err="1">
                <a:latin typeface="Arial MT"/>
                <a:cs typeface="Arial MT"/>
              </a:rPr>
              <a:t>convertir</a:t>
            </a:r>
            <a:r>
              <a:rPr sz="1600" spc="-3" dirty="0">
                <a:latin typeface="Arial MT"/>
                <a:cs typeface="Arial MT"/>
              </a:rPr>
              <a:t> </a:t>
            </a:r>
            <a:r>
              <a:rPr sz="1600" spc="-3" dirty="0" err="1">
                <a:latin typeface="Arial MT"/>
                <a:cs typeface="Arial MT"/>
              </a:rPr>
              <a:t>en</a:t>
            </a:r>
            <a:r>
              <a:rPr sz="1600" spc="-23" dirty="0">
                <a:latin typeface="Arial MT"/>
                <a:cs typeface="Arial MT"/>
              </a:rPr>
              <a:t> </a:t>
            </a:r>
            <a:r>
              <a:rPr sz="1600" spc="3" dirty="0">
                <a:latin typeface="Arial MT"/>
                <a:cs typeface="Arial MT"/>
              </a:rPr>
              <a:t>dataframe</a:t>
            </a:r>
            <a:r>
              <a:rPr sz="1600" spc="-57" dirty="0">
                <a:latin typeface="Arial MT"/>
                <a:cs typeface="Arial MT"/>
              </a:rPr>
              <a:t> </a:t>
            </a:r>
            <a:r>
              <a:rPr sz="1600" spc="-3" dirty="0">
                <a:latin typeface="Arial MT"/>
                <a:cs typeface="Arial MT"/>
              </a:rPr>
              <a:t>avec</a:t>
            </a:r>
            <a:r>
              <a:rPr sz="1600" dirty="0">
                <a:latin typeface="Arial MT"/>
                <a:cs typeface="Arial MT"/>
              </a:rPr>
              <a:t> les </a:t>
            </a:r>
            <a:r>
              <a:rPr sz="1600" spc="-437" dirty="0">
                <a:latin typeface="Arial MT"/>
                <a:cs typeface="Arial MT"/>
              </a:rPr>
              <a:t> </a:t>
            </a:r>
            <a:r>
              <a:rPr sz="1600" spc="-3" dirty="0">
                <a:latin typeface="Arial MT"/>
                <a:cs typeface="Arial MT"/>
              </a:rPr>
              <a:t>librairies</a:t>
            </a:r>
            <a:r>
              <a:rPr sz="1600" spc="17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pandas</a:t>
            </a:r>
            <a:r>
              <a:rPr sz="1600" spc="-3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de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3" dirty="0">
                <a:latin typeface="Arial MT"/>
                <a:cs typeface="Arial MT"/>
              </a:rPr>
              <a:t>python,</a:t>
            </a:r>
            <a:endParaRPr sz="1600" dirty="0">
              <a:latin typeface="Arial MT"/>
              <a:cs typeface="Arial MT"/>
            </a:endParaRPr>
          </a:p>
          <a:p>
            <a:pPr>
              <a:spcBef>
                <a:spcPts val="10"/>
              </a:spcBef>
            </a:pPr>
            <a:endParaRPr sz="1533" dirty="0">
              <a:latin typeface="Arial MT"/>
              <a:cs typeface="Arial MT"/>
            </a:endParaRPr>
          </a:p>
          <a:p>
            <a:pPr marL="8467" marR="80013"/>
            <a:r>
              <a:rPr sz="1600" dirty="0">
                <a:latin typeface="Arial MT"/>
                <a:cs typeface="Arial MT"/>
              </a:rPr>
              <a:t>Le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3" dirty="0">
                <a:latin typeface="Arial MT"/>
                <a:cs typeface="Arial MT"/>
              </a:rPr>
              <a:t>jeu</a:t>
            </a:r>
            <a:r>
              <a:rPr sz="1600" spc="1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de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données</a:t>
            </a:r>
            <a:r>
              <a:rPr sz="1600" spc="-27" dirty="0">
                <a:latin typeface="Arial MT"/>
                <a:cs typeface="Arial MT"/>
              </a:rPr>
              <a:t> </a:t>
            </a:r>
            <a:r>
              <a:rPr sz="1600" dirty="0" err="1">
                <a:latin typeface="Arial MT"/>
                <a:cs typeface="Arial MT"/>
              </a:rPr>
              <a:t>comporte</a:t>
            </a:r>
            <a:r>
              <a:rPr sz="1600" spc="-43" dirty="0">
                <a:latin typeface="Arial MT"/>
                <a:cs typeface="Arial MT"/>
              </a:rPr>
              <a:t> </a:t>
            </a:r>
            <a:r>
              <a:rPr lang="fr-FR" sz="1600" spc="-43" dirty="0">
                <a:latin typeface="Arial MT"/>
                <a:cs typeface="Arial MT"/>
              </a:rPr>
              <a:t>3376 </a:t>
            </a:r>
            <a:r>
              <a:rPr sz="1600" spc="-3" dirty="0" err="1">
                <a:latin typeface="Arial MT"/>
                <a:cs typeface="Arial MT"/>
              </a:rPr>
              <a:t>lignes</a:t>
            </a:r>
            <a:r>
              <a:rPr sz="1600" spc="-3" dirty="0">
                <a:latin typeface="Arial MT"/>
                <a:cs typeface="Arial MT"/>
              </a:rPr>
              <a:t> </a:t>
            </a:r>
            <a:r>
              <a:rPr sz="1600" spc="-433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et</a:t>
            </a:r>
            <a:r>
              <a:rPr sz="1600" spc="-13" dirty="0">
                <a:latin typeface="Arial MT"/>
                <a:cs typeface="Arial MT"/>
              </a:rPr>
              <a:t> </a:t>
            </a:r>
            <a:r>
              <a:rPr lang="fr-FR" sz="1600" spc="-13" dirty="0">
                <a:latin typeface="Arial MT"/>
                <a:cs typeface="Arial MT"/>
              </a:rPr>
              <a:t>46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3" dirty="0">
                <a:latin typeface="Arial MT"/>
                <a:cs typeface="Arial MT"/>
              </a:rPr>
              <a:t>variables,</a:t>
            </a:r>
            <a:endParaRPr sz="1600" dirty="0">
              <a:latin typeface="Arial MT"/>
              <a:cs typeface="Arial MT"/>
            </a:endParaRPr>
          </a:p>
          <a:p>
            <a:pPr marL="237925" indent="-229881">
              <a:buFont typeface="Wingdings"/>
              <a:buChar char=""/>
              <a:tabLst>
                <a:tab pos="237925" algn="l"/>
                <a:tab pos="238349" algn="l"/>
              </a:tabLst>
            </a:pPr>
            <a:r>
              <a:rPr lang="fr-FR" sz="1600" spc="-3" dirty="0">
                <a:solidFill>
                  <a:srgbClr val="E36C09"/>
                </a:solidFill>
                <a:latin typeface="Arial MT"/>
                <a:cs typeface="Arial MT"/>
              </a:rPr>
              <a:t>City</a:t>
            </a:r>
            <a:r>
              <a:rPr sz="1600" spc="-3" dirty="0">
                <a:solidFill>
                  <a:srgbClr val="E36C09"/>
                </a:solidFill>
                <a:latin typeface="Arial MT"/>
                <a:cs typeface="Arial MT"/>
              </a:rPr>
              <a:t>,</a:t>
            </a:r>
            <a:endParaRPr sz="1600" dirty="0">
              <a:latin typeface="Arial MT"/>
              <a:cs typeface="Arial MT"/>
            </a:endParaRPr>
          </a:p>
          <a:p>
            <a:pPr marL="237925" indent="-229881">
              <a:buFont typeface="Wingdings"/>
              <a:buChar char=""/>
              <a:tabLst>
                <a:tab pos="237925" algn="l"/>
                <a:tab pos="238349" algn="l"/>
              </a:tabLst>
            </a:pPr>
            <a:r>
              <a:rPr lang="fr-FR" sz="1600" spc="3" dirty="0" err="1">
                <a:solidFill>
                  <a:srgbClr val="E36C09"/>
                </a:solidFill>
                <a:latin typeface="Arial MT"/>
                <a:cs typeface="Arial MT"/>
              </a:rPr>
              <a:t>Datayear</a:t>
            </a:r>
            <a:r>
              <a:rPr sz="1600" spc="3" dirty="0">
                <a:solidFill>
                  <a:srgbClr val="E36C09"/>
                </a:solidFill>
                <a:latin typeface="Arial MT"/>
                <a:cs typeface="Arial MT"/>
              </a:rPr>
              <a:t>,</a:t>
            </a:r>
            <a:endParaRPr sz="1600" dirty="0">
              <a:latin typeface="Arial MT"/>
              <a:cs typeface="Arial MT"/>
            </a:endParaRPr>
          </a:p>
          <a:p>
            <a:pPr marL="237925" indent="-229881">
              <a:buFont typeface="Wingdings"/>
              <a:buChar char=""/>
              <a:tabLst>
                <a:tab pos="237925" algn="l"/>
                <a:tab pos="238349" algn="l"/>
              </a:tabLst>
            </a:pPr>
            <a:r>
              <a:rPr lang="fr-FR" sz="1600" dirty="0" err="1">
                <a:solidFill>
                  <a:srgbClr val="E36C09"/>
                </a:solidFill>
                <a:latin typeface="Arial MT"/>
                <a:cs typeface="Arial MT"/>
              </a:rPr>
              <a:t>ZipCode</a:t>
            </a:r>
            <a:r>
              <a:rPr sz="1600" dirty="0">
                <a:solidFill>
                  <a:srgbClr val="E36C09"/>
                </a:solidFill>
                <a:latin typeface="Arial MT"/>
                <a:cs typeface="Arial MT"/>
              </a:rPr>
              <a:t>,</a:t>
            </a:r>
            <a:endParaRPr sz="1600" dirty="0">
              <a:latin typeface="Arial MT"/>
              <a:cs typeface="Arial MT"/>
            </a:endParaRPr>
          </a:p>
          <a:p>
            <a:pPr marL="237925" indent="-229881">
              <a:buFont typeface="Wingdings"/>
              <a:buChar char=""/>
              <a:tabLst>
                <a:tab pos="237925" algn="l"/>
                <a:tab pos="238349" algn="l"/>
              </a:tabLst>
            </a:pPr>
            <a:r>
              <a:rPr lang="fr-FR" sz="1600" spc="-43" dirty="0" err="1">
                <a:solidFill>
                  <a:srgbClr val="E36C09"/>
                </a:solidFill>
                <a:latin typeface="Arial MT"/>
                <a:cs typeface="Arial MT"/>
              </a:rPr>
              <a:t>BuildingType</a:t>
            </a:r>
            <a:r>
              <a:rPr sz="1600" spc="-43" dirty="0">
                <a:solidFill>
                  <a:srgbClr val="E36C09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E36C09"/>
                </a:solidFill>
                <a:latin typeface="Arial MT"/>
                <a:cs typeface="Arial MT"/>
              </a:rPr>
              <a:t>……</a:t>
            </a:r>
            <a:endParaRPr sz="1600" dirty="0">
              <a:latin typeface="Arial MT"/>
              <a:cs typeface="Arial MT"/>
            </a:endParaRP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072885E9-BAF5-13DF-05C1-541374B210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3530" y="1122311"/>
            <a:ext cx="5329152" cy="5477008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0E08E734-D21A-854B-453B-740737F9B6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6980" y="1191629"/>
            <a:ext cx="1552015" cy="2072020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D4BEFAA7-FBB0-495E-81B5-E67430C4E6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66483" y="0"/>
            <a:ext cx="2286198" cy="1085182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737CD789-96C4-29AC-F281-418D27C748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9548" y="1564379"/>
            <a:ext cx="1326520" cy="1326520"/>
          </a:xfrm>
          <a:prstGeom prst="rect">
            <a:avLst/>
          </a:prstGeom>
        </p:spPr>
      </p:pic>
      <p:sp>
        <p:nvSpPr>
          <p:cNvPr id="18" name="Flèche : courbe vers le haut 17">
            <a:extLst>
              <a:ext uri="{FF2B5EF4-FFF2-40B4-BE49-F238E27FC236}">
                <a16:creationId xmlns:a16="http://schemas.microsoft.com/office/drawing/2014/main" id="{A08A8422-E336-0A69-5CEC-7F41CF793AF7}"/>
              </a:ext>
            </a:extLst>
          </p:cNvPr>
          <p:cNvSpPr/>
          <p:nvPr/>
        </p:nvSpPr>
        <p:spPr>
          <a:xfrm>
            <a:off x="2088776" y="2617174"/>
            <a:ext cx="2873676" cy="1035424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3A72949A-8229-C896-2E91-9DB9463C36FB}"/>
              </a:ext>
            </a:extLst>
          </p:cNvPr>
          <p:cNvSpPr txBox="1"/>
          <p:nvPr/>
        </p:nvSpPr>
        <p:spPr>
          <a:xfrm>
            <a:off x="304800" y="189455"/>
            <a:ext cx="52174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u="sng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 Nettoyage des données: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97084343-95FF-B10B-1E08-B1C049A19FC8}"/>
              </a:ext>
            </a:extLst>
          </p:cNvPr>
          <p:cNvSpPr txBox="1"/>
          <p:nvPr/>
        </p:nvSpPr>
        <p:spPr>
          <a:xfrm>
            <a:off x="4688541" y="872844"/>
            <a:ext cx="7189694" cy="923330"/>
          </a:xfrm>
          <a:prstGeom prst="rect">
            <a:avLst/>
          </a:prstGeom>
          <a:noFill/>
          <a:ln>
            <a:solidFill>
              <a:srgbClr val="3366FF"/>
            </a:solidFill>
          </a:ln>
        </p:spPr>
        <p:txBody>
          <a:bodyPr wrap="square" rtlCol="0">
            <a:spAutoFit/>
          </a:bodyPr>
          <a:lstStyle/>
          <a:p>
            <a:r>
              <a:rPr lang="en-US" b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buildingType</a:t>
            </a:r>
            <a:r>
              <a:rPr lang="en-US" b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NonResidential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'Nonresidential 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COS'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'Nonresidential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WA'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endParaRPr lang="fr-FR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B74D3CCB-7408-D1AB-B9CE-A532E4BDA1FF}"/>
              </a:ext>
            </a:extLst>
          </p:cNvPr>
          <p:cNvSpPr txBox="1"/>
          <p:nvPr/>
        </p:nvSpPr>
        <p:spPr>
          <a:xfrm flipH="1">
            <a:off x="493954" y="1142111"/>
            <a:ext cx="3333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1-Filtrage de jeu de données</a:t>
            </a:r>
          </a:p>
        </p:txBody>
      </p: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171C58BD-279D-8D08-806F-6DA7117AA29E}"/>
              </a:ext>
            </a:extLst>
          </p:cNvPr>
          <p:cNvCxnSpPr/>
          <p:nvPr/>
        </p:nvCxnSpPr>
        <p:spPr>
          <a:xfrm>
            <a:off x="3523128" y="1326777"/>
            <a:ext cx="972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ZoneTexte 7">
            <a:extLst>
              <a:ext uri="{FF2B5EF4-FFF2-40B4-BE49-F238E27FC236}">
                <a16:creationId xmlns:a16="http://schemas.microsoft.com/office/drawing/2014/main" id="{A8AB5E60-D0E2-38FB-A73A-D28AFB985E30}"/>
              </a:ext>
            </a:extLst>
          </p:cNvPr>
          <p:cNvSpPr txBox="1"/>
          <p:nvPr/>
        </p:nvSpPr>
        <p:spPr>
          <a:xfrm>
            <a:off x="493954" y="2501158"/>
            <a:ext cx="4374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2- Supprimer les colonnes suffixer par (WN)</a:t>
            </a:r>
          </a:p>
        </p:txBody>
      </p:sp>
      <p:sp>
        <p:nvSpPr>
          <p:cNvPr id="9" name="Rectangle : avec coins arrondis en haut 8">
            <a:extLst>
              <a:ext uri="{FF2B5EF4-FFF2-40B4-BE49-F238E27FC236}">
                <a16:creationId xmlns:a16="http://schemas.microsoft.com/office/drawing/2014/main" id="{48AB922E-864D-F293-1EC7-A55A588CF6DC}"/>
              </a:ext>
            </a:extLst>
          </p:cNvPr>
          <p:cNvSpPr/>
          <p:nvPr/>
        </p:nvSpPr>
        <p:spPr>
          <a:xfrm>
            <a:off x="2621505" y="1584652"/>
            <a:ext cx="1873623" cy="502023"/>
          </a:xfrm>
          <a:prstGeom prst="round2Same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Shape:(1546,46)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16FABDAB-4093-7823-EB01-F7C6C65B15CE}"/>
              </a:ext>
            </a:extLst>
          </p:cNvPr>
          <p:cNvSpPr txBox="1"/>
          <p:nvPr/>
        </p:nvSpPr>
        <p:spPr>
          <a:xfrm>
            <a:off x="4868730" y="2408825"/>
            <a:ext cx="6759388" cy="923330"/>
          </a:xfrm>
          <a:prstGeom prst="rect">
            <a:avLst/>
          </a:prstGeom>
          <a:noFill/>
          <a:ln>
            <a:solidFill>
              <a:srgbClr val="3366FF"/>
            </a:solidFill>
          </a:ln>
        </p:spPr>
        <p:txBody>
          <a:bodyPr wrap="square" rtlCol="0">
            <a:spAutoFit/>
          </a:bodyPr>
          <a:lstStyle/>
          <a:p>
            <a:endParaRPr lang="fr-FR" dirty="0">
              <a:solidFill>
                <a:srgbClr val="E39C1D"/>
              </a:solidFill>
            </a:endParaRPr>
          </a:p>
          <a:p>
            <a:r>
              <a:rPr lang="fr-FR" dirty="0" err="1">
                <a:solidFill>
                  <a:srgbClr val="E39C1D"/>
                </a:solidFill>
              </a:rPr>
              <a:t>SiteEUIWN</a:t>
            </a:r>
            <a:r>
              <a:rPr lang="fr-FR" dirty="0">
                <a:solidFill>
                  <a:srgbClr val="E39C1D"/>
                </a:solidFill>
              </a:rPr>
              <a:t>(</a:t>
            </a:r>
            <a:r>
              <a:rPr lang="fr-FR" dirty="0" err="1">
                <a:solidFill>
                  <a:srgbClr val="E39C1D"/>
                </a:solidFill>
              </a:rPr>
              <a:t>kBtu</a:t>
            </a:r>
            <a:r>
              <a:rPr lang="fr-FR" dirty="0">
                <a:solidFill>
                  <a:srgbClr val="E39C1D"/>
                </a:solidFill>
              </a:rPr>
              <a:t>/</a:t>
            </a:r>
            <a:r>
              <a:rPr lang="fr-FR" dirty="0" err="1">
                <a:solidFill>
                  <a:srgbClr val="E39C1D"/>
                </a:solidFill>
              </a:rPr>
              <a:t>sf</a:t>
            </a:r>
            <a:r>
              <a:rPr lang="fr-FR" dirty="0">
                <a:solidFill>
                  <a:srgbClr val="E39C1D"/>
                </a:solidFill>
              </a:rPr>
              <a:t>), </a:t>
            </a:r>
            <a:r>
              <a:rPr lang="fr-FR" dirty="0" err="1">
                <a:solidFill>
                  <a:srgbClr val="E39C1D"/>
                </a:solidFill>
              </a:rPr>
              <a:t>SiteEnergieUseWN</a:t>
            </a:r>
            <a:r>
              <a:rPr lang="fr-FR" dirty="0">
                <a:solidFill>
                  <a:srgbClr val="E39C1D"/>
                </a:solidFill>
              </a:rPr>
              <a:t>(</a:t>
            </a:r>
            <a:r>
              <a:rPr lang="fr-FR" dirty="0" err="1">
                <a:solidFill>
                  <a:srgbClr val="E39C1D"/>
                </a:solidFill>
              </a:rPr>
              <a:t>kBtu</a:t>
            </a:r>
            <a:r>
              <a:rPr lang="fr-FR" dirty="0">
                <a:solidFill>
                  <a:srgbClr val="E39C1D"/>
                </a:solidFill>
              </a:rPr>
              <a:t>), </a:t>
            </a:r>
            <a:r>
              <a:rPr lang="fr-FR" dirty="0" err="1">
                <a:solidFill>
                  <a:srgbClr val="E39C1D"/>
                </a:solidFill>
              </a:rPr>
              <a:t>SourceEUIWN</a:t>
            </a:r>
            <a:r>
              <a:rPr lang="fr-FR" dirty="0">
                <a:solidFill>
                  <a:srgbClr val="E39C1D"/>
                </a:solidFill>
              </a:rPr>
              <a:t>(</a:t>
            </a:r>
            <a:r>
              <a:rPr lang="fr-FR" dirty="0" err="1">
                <a:solidFill>
                  <a:srgbClr val="E39C1D"/>
                </a:solidFill>
              </a:rPr>
              <a:t>kBtu</a:t>
            </a:r>
            <a:r>
              <a:rPr lang="fr-FR" dirty="0">
                <a:solidFill>
                  <a:srgbClr val="E39C1D"/>
                </a:solidFill>
              </a:rPr>
              <a:t>/</a:t>
            </a:r>
            <a:r>
              <a:rPr lang="fr-FR" dirty="0" err="1">
                <a:solidFill>
                  <a:srgbClr val="E39C1D"/>
                </a:solidFill>
              </a:rPr>
              <a:t>sf</a:t>
            </a:r>
            <a:r>
              <a:rPr lang="fr-FR" dirty="0">
                <a:solidFill>
                  <a:srgbClr val="E39C1D"/>
                </a:solidFill>
              </a:rPr>
              <a:t>)</a:t>
            </a:r>
          </a:p>
          <a:p>
            <a:r>
              <a:rPr lang="fr-FR" dirty="0">
                <a:solidFill>
                  <a:srgbClr val="E39C1D"/>
                </a:solidFill>
              </a:rPr>
              <a:t>,</a:t>
            </a:r>
          </a:p>
        </p:txBody>
      </p:sp>
      <p:sp>
        <p:nvSpPr>
          <p:cNvPr id="13" name="Rectangle : avec coins arrondis en haut 12">
            <a:extLst>
              <a:ext uri="{FF2B5EF4-FFF2-40B4-BE49-F238E27FC236}">
                <a16:creationId xmlns:a16="http://schemas.microsoft.com/office/drawing/2014/main" id="{351A1665-8CEE-E17E-033A-784ADCE34748}"/>
              </a:ext>
            </a:extLst>
          </p:cNvPr>
          <p:cNvSpPr/>
          <p:nvPr/>
        </p:nvSpPr>
        <p:spPr>
          <a:xfrm>
            <a:off x="2621505" y="2934291"/>
            <a:ext cx="1873624" cy="464721"/>
          </a:xfrm>
          <a:prstGeom prst="round2Same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Shape(1546,43)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0D2B6EA0-0D8D-492B-8917-C7779FC8AF02}"/>
              </a:ext>
            </a:extLst>
          </p:cNvPr>
          <p:cNvSpPr txBox="1"/>
          <p:nvPr/>
        </p:nvSpPr>
        <p:spPr>
          <a:xfrm flipH="1">
            <a:off x="474906" y="3967023"/>
            <a:ext cx="42931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3- Supprimer les émissions négative,</a:t>
            </a:r>
          </a:p>
          <a:p>
            <a:r>
              <a:rPr lang="fr-FR" dirty="0"/>
              <a:t>  -Supprimer les lignes avec valeurs nulles soit pour emissionco2 ou énergie,</a:t>
            </a:r>
          </a:p>
        </p:txBody>
      </p:sp>
      <p:sp>
        <p:nvSpPr>
          <p:cNvPr id="15" name="Rectangle : avec coins arrondis en haut 14">
            <a:extLst>
              <a:ext uri="{FF2B5EF4-FFF2-40B4-BE49-F238E27FC236}">
                <a16:creationId xmlns:a16="http://schemas.microsoft.com/office/drawing/2014/main" id="{EE27EA31-A0EC-9E9F-F88A-EA1AB3125297}"/>
              </a:ext>
            </a:extLst>
          </p:cNvPr>
          <p:cNvSpPr/>
          <p:nvPr/>
        </p:nvSpPr>
        <p:spPr>
          <a:xfrm>
            <a:off x="5280213" y="3944806"/>
            <a:ext cx="1873624" cy="700479"/>
          </a:xfrm>
          <a:prstGeom prst="round2Same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1546 vers 1536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75E07A29-984A-6496-A4B4-FD2E7E4934EE}"/>
              </a:ext>
            </a:extLst>
          </p:cNvPr>
          <p:cNvSpPr txBox="1"/>
          <p:nvPr/>
        </p:nvSpPr>
        <p:spPr>
          <a:xfrm>
            <a:off x="422235" y="5294111"/>
            <a:ext cx="47692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/>
              <a:t>4-Supprimer les colonnes issues de relevés,qui ont aussi une forte corrélation avec les target,</a:t>
            </a:r>
            <a:endParaRPr lang="fr-FR" dirty="0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7BEC8AE0-9C3F-CB32-1500-5A581D8ACD08}"/>
              </a:ext>
            </a:extLst>
          </p:cNvPr>
          <p:cNvSpPr txBox="1"/>
          <p:nvPr/>
        </p:nvSpPr>
        <p:spPr>
          <a:xfrm>
            <a:off x="5191459" y="4924780"/>
            <a:ext cx="6892965" cy="1015663"/>
          </a:xfrm>
          <a:prstGeom prst="rect">
            <a:avLst/>
          </a:prstGeom>
          <a:noFill/>
          <a:ln>
            <a:solidFill>
              <a:srgbClr val="3366FF"/>
            </a:solidFill>
          </a:ln>
        </p:spPr>
        <p:txBody>
          <a:bodyPr wrap="square" rtlCol="0">
            <a:spAutoFit/>
          </a:bodyPr>
          <a:lstStyle/>
          <a:p>
            <a:r>
              <a:rPr lang="fr-F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fr-F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NaturalGas</a:t>
            </a:r>
            <a:r>
              <a:rPr lang="fr-F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therms</a:t>
            </a:r>
            <a:r>
              <a:rPr lang="fr-F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)'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fr-F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fr-F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Electricity</a:t>
            </a:r>
            <a:r>
              <a:rPr lang="fr-F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(kWh)'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fr-F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fr-F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GHGEmissionsIntensity</a:t>
            </a:r>
            <a:r>
              <a:rPr lang="fr-F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’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fr-F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fr-F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SiteEUI</a:t>
            </a:r>
            <a:r>
              <a:rPr lang="fr-F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kBtu</a:t>
            </a:r>
            <a:r>
              <a:rPr lang="fr-F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fr-F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sf</a:t>
            </a:r>
            <a:r>
              <a:rPr lang="fr-F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)'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fr-F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fr-F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SourceEUI</a:t>
            </a:r>
            <a:r>
              <a:rPr lang="fr-F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kBtu</a:t>
            </a:r>
            <a:r>
              <a:rPr lang="fr-F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fr-F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sf</a:t>
            </a:r>
            <a:r>
              <a:rPr lang="fr-F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)'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fr-F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fr-F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SteamUse</a:t>
            </a:r>
            <a:r>
              <a:rPr lang="fr-F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kBtu</a:t>
            </a:r>
            <a:r>
              <a:rPr lang="fr-F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)’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fr-F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’</a:t>
            </a:r>
            <a:r>
              <a:rPr lang="fr-F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Electricity</a:t>
            </a:r>
            <a:r>
              <a:rPr lang="fr-F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kBtu</a:t>
            </a:r>
            <a:r>
              <a:rPr lang="fr-F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)'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fr-F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'</a:t>
            </a:r>
            <a:r>
              <a:rPr lang="fr-F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NaturalGas</a:t>
            </a:r>
            <a:r>
              <a:rPr lang="fr-F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kBtu</a:t>
            </a:r>
            <a:r>
              <a:rPr lang="fr-F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)'</a:t>
            </a:r>
            <a:endParaRPr lang="fr-F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fr-FR" dirty="0"/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9D82CA38-E0D6-6FAE-2DE2-975C1C6845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3662" y="127738"/>
            <a:ext cx="1510079" cy="716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3879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3A72949A-8229-C896-2E91-9DB9463C36FB}"/>
              </a:ext>
            </a:extLst>
          </p:cNvPr>
          <p:cNvSpPr txBox="1"/>
          <p:nvPr/>
        </p:nvSpPr>
        <p:spPr>
          <a:xfrm>
            <a:off x="403412" y="97521"/>
            <a:ext cx="52174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u="sng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4-1)- Nettoyage des données: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97084343-95FF-B10B-1E08-B1C049A19FC8}"/>
              </a:ext>
            </a:extLst>
          </p:cNvPr>
          <p:cNvSpPr txBox="1"/>
          <p:nvPr/>
        </p:nvSpPr>
        <p:spPr>
          <a:xfrm>
            <a:off x="4868730" y="842557"/>
            <a:ext cx="7189694" cy="1477328"/>
          </a:xfrm>
          <a:prstGeom prst="rect">
            <a:avLst/>
          </a:prstGeom>
          <a:noFill/>
          <a:ln>
            <a:solidFill>
              <a:srgbClr val="3366FF"/>
            </a:solidFill>
          </a:ln>
        </p:spPr>
        <p:txBody>
          <a:bodyPr wrap="square" rtlCol="0">
            <a:spAutoFit/>
          </a:bodyPr>
          <a:lstStyle/>
          <a:p>
            <a:r>
              <a:rPr lang="fr-F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'State'</a:t>
            </a:r>
            <a:r>
              <a:rPr lang="fr-F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fr-F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fr-F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ZipCode</a:t>
            </a:r>
            <a:r>
              <a:rPr lang="fr-F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fr-F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fr-F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fr-F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Address</a:t>
            </a:r>
            <a:r>
              <a:rPr lang="fr-F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fr-F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fr-F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fr-F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DefaultData</a:t>
            </a:r>
            <a:r>
              <a:rPr lang="fr-F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fr-F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fr-F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'City’,</a:t>
            </a:r>
            <a:endParaRPr lang="fr-F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F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'TaxParcelIdentificationNumber'</a:t>
            </a:r>
            <a:r>
              <a:rPr lang="fr-F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fr-F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'CouncilDistrictCode'</a:t>
            </a:r>
            <a:r>
              <a:rPr lang="fr-F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fr-F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'YearBuilt’, '</a:t>
            </a:r>
            <a:r>
              <a:rPr lang="fr-F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PropertyName</a:t>
            </a:r>
            <a:r>
              <a:rPr lang="fr-F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endParaRPr lang="fr-F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fr-F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fr-FR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B74D3CCB-7408-D1AB-B9CE-A532E4BDA1FF}"/>
              </a:ext>
            </a:extLst>
          </p:cNvPr>
          <p:cNvSpPr txBox="1"/>
          <p:nvPr/>
        </p:nvSpPr>
        <p:spPr>
          <a:xfrm flipH="1">
            <a:off x="493954" y="1142111"/>
            <a:ext cx="33339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5- Pour Simplifier la modélisation</a:t>
            </a:r>
          </a:p>
          <a:p>
            <a:r>
              <a:rPr lang="fr-FR" dirty="0"/>
              <a:t>Nous pouvons écarter sur les variables ,</a:t>
            </a:r>
          </a:p>
        </p:txBody>
      </p: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171C58BD-279D-8D08-806F-6DA7117AA29E}"/>
              </a:ext>
            </a:extLst>
          </p:cNvPr>
          <p:cNvCxnSpPr/>
          <p:nvPr/>
        </p:nvCxnSpPr>
        <p:spPr>
          <a:xfrm>
            <a:off x="3716541" y="1299883"/>
            <a:ext cx="972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ZoneTexte 7">
            <a:extLst>
              <a:ext uri="{FF2B5EF4-FFF2-40B4-BE49-F238E27FC236}">
                <a16:creationId xmlns:a16="http://schemas.microsoft.com/office/drawing/2014/main" id="{A8AB5E60-D0E2-38FB-A73A-D28AFB985E30}"/>
              </a:ext>
            </a:extLst>
          </p:cNvPr>
          <p:cNvSpPr txBox="1"/>
          <p:nvPr/>
        </p:nvSpPr>
        <p:spPr>
          <a:xfrm>
            <a:off x="403412" y="2921685"/>
            <a:ext cx="43747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- Supprimer les colonnes avec un taux de remplissage&lt; 80%,des variables très peu renseignées pour nos modélisations</a:t>
            </a:r>
          </a:p>
          <a:p>
            <a:r>
              <a:rPr lang="fr-FR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[</a:t>
            </a:r>
            <a:r>
              <a:rPr lang="fr-FR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ComplianceStatus</a:t>
            </a:r>
            <a:r>
              <a:rPr lang="fr-FR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  <a:r>
              <a:rPr lang="fr-FR" dirty="0"/>
              <a:t>et </a:t>
            </a:r>
            <a:r>
              <a:rPr lang="fr-FR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DefaultData</a:t>
            </a:r>
            <a:r>
              <a:rPr lang="fr-FR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]</a:t>
            </a:r>
          </a:p>
        </p:txBody>
      </p:sp>
      <p:sp>
        <p:nvSpPr>
          <p:cNvPr id="9" name="Rectangle : avec coins arrondis en haut 8">
            <a:extLst>
              <a:ext uri="{FF2B5EF4-FFF2-40B4-BE49-F238E27FC236}">
                <a16:creationId xmlns:a16="http://schemas.microsoft.com/office/drawing/2014/main" id="{48AB922E-864D-F293-1EC7-A55A588CF6DC}"/>
              </a:ext>
            </a:extLst>
          </p:cNvPr>
          <p:cNvSpPr/>
          <p:nvPr/>
        </p:nvSpPr>
        <p:spPr>
          <a:xfrm>
            <a:off x="2749025" y="1753818"/>
            <a:ext cx="1873623" cy="502023"/>
          </a:xfrm>
          <a:prstGeom prst="round2Same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Shape:(1536,20)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BB35C538-957C-7273-4807-CA151EC660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6848" y="2477657"/>
            <a:ext cx="7261412" cy="4212592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76EFF8AD-8855-38DD-3A48-5FAA895A11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27067" y="78422"/>
            <a:ext cx="1376181" cy="653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6323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3A72949A-8229-C896-2E91-9DB9463C36FB}"/>
              </a:ext>
            </a:extLst>
          </p:cNvPr>
          <p:cNvSpPr txBox="1"/>
          <p:nvPr/>
        </p:nvSpPr>
        <p:spPr>
          <a:xfrm>
            <a:off x="582706" y="322729"/>
            <a:ext cx="52174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u="sng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5- Analyse exploratoire: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76EFF8AD-8855-38DD-3A48-5FAA895A11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7067" y="78422"/>
            <a:ext cx="1376181" cy="653227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3F7B8BED-B0FF-0633-A6BD-637720E665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354" y="914401"/>
            <a:ext cx="7461039" cy="5420412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0807CABD-744A-E26F-851A-AE5E74D59566}"/>
              </a:ext>
            </a:extLst>
          </p:cNvPr>
          <p:cNvSpPr txBox="1"/>
          <p:nvPr/>
        </p:nvSpPr>
        <p:spPr>
          <a:xfrm>
            <a:off x="7927239" y="1659118"/>
            <a:ext cx="348791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 figure de la distribution de bâtiments montre que la majorité de bâtiments sont construite a partir de l’année1950.</a:t>
            </a:r>
          </a:p>
          <a:p>
            <a:pPr algn="just"/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Une construction importante en année 1970,</a:t>
            </a:r>
          </a:p>
          <a:p>
            <a:pPr algn="just"/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Une constructions moins importante dans les années 1930 à 1945 environ</a:t>
            </a:r>
          </a:p>
        </p:txBody>
      </p:sp>
    </p:spTree>
    <p:extLst>
      <p:ext uri="{BB962C8B-B14F-4D97-AF65-F5344CB8AC3E}">
        <p14:creationId xmlns:p14="http://schemas.microsoft.com/office/powerpoint/2010/main" val="32898915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3A72949A-8229-C896-2E91-9DB9463C36FB}"/>
              </a:ext>
            </a:extLst>
          </p:cNvPr>
          <p:cNvSpPr txBox="1"/>
          <p:nvPr/>
        </p:nvSpPr>
        <p:spPr>
          <a:xfrm>
            <a:off x="582706" y="322729"/>
            <a:ext cx="52174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u="sng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5-1- Analyse exploratoire: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76EFF8AD-8855-38DD-3A48-5FAA895A11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7067" y="78422"/>
            <a:ext cx="1376181" cy="653227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0E5B29D8-D006-8E7B-43CB-188F70CD81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044" y="2209987"/>
            <a:ext cx="5668782" cy="3722728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BE110C48-EB00-B70D-9D2F-CD7DA825CE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0608" y="1833469"/>
            <a:ext cx="5408943" cy="4020483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FA77A155-F5CC-CBD4-3754-DAFC0388822A}"/>
              </a:ext>
            </a:extLst>
          </p:cNvPr>
          <p:cNvSpPr txBox="1"/>
          <p:nvPr/>
        </p:nvSpPr>
        <p:spPr>
          <a:xfrm>
            <a:off x="582706" y="1004048"/>
            <a:ext cx="71896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Pour notre étude, nous avons retenus deux variables intéressantes.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B5D9EA7B-6135-4465-FD3E-EE130A42C4B1}"/>
              </a:ext>
            </a:extLst>
          </p:cNvPr>
          <p:cNvSpPr txBox="1"/>
          <p:nvPr/>
        </p:nvSpPr>
        <p:spPr>
          <a:xfrm>
            <a:off x="691826" y="1712259"/>
            <a:ext cx="76917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1-- Emissions de gaz à effet de serre  ``</a:t>
            </a:r>
            <a:r>
              <a:rPr lang="fr-FR" dirty="0" err="1">
                <a:latin typeface="Courier"/>
                <a:ea typeface="Courier"/>
                <a:cs typeface="Courier"/>
                <a:sym typeface="Courier"/>
              </a:rPr>
              <a:t>TotalGHGEmissione</a:t>
            </a:r>
            <a:r>
              <a:rPr lang="fr-FR" dirty="0">
                <a:latin typeface="Courier"/>
                <a:ea typeface="Courier"/>
                <a:cs typeface="Courier"/>
                <a:sym typeface="Courier"/>
              </a:rPr>
              <a:t>``</a:t>
            </a:r>
          </a:p>
          <a:p>
            <a:endParaRPr lang="fr-FR" dirty="0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05769761-336E-5E00-F31D-05CA86BC18A2}"/>
              </a:ext>
            </a:extLst>
          </p:cNvPr>
          <p:cNvSpPr txBox="1"/>
          <p:nvPr/>
        </p:nvSpPr>
        <p:spPr>
          <a:xfrm>
            <a:off x="2438400" y="6030430"/>
            <a:ext cx="769171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Variations très importantes autour de 0 -&gt; on passe au log (transformation logarithmique) pour minimiser les écarts.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1369797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2214</Words>
  <Application>Microsoft Office PowerPoint</Application>
  <PresentationFormat>Grand écran</PresentationFormat>
  <Paragraphs>265</Paragraphs>
  <Slides>32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32</vt:i4>
      </vt:variant>
    </vt:vector>
  </HeadingPairs>
  <TitlesOfParts>
    <vt:vector size="41" baseType="lpstr">
      <vt:lpstr>Arial</vt:lpstr>
      <vt:lpstr>Arial MT</vt:lpstr>
      <vt:lpstr>Calibri</vt:lpstr>
      <vt:lpstr>Calibri Light</vt:lpstr>
      <vt:lpstr>Consolas</vt:lpstr>
      <vt:lpstr>Courier</vt:lpstr>
      <vt:lpstr>Times New Roman</vt:lpstr>
      <vt:lpstr>Wingdings</vt:lpstr>
      <vt:lpstr>Thème Office</vt:lpstr>
      <vt:lpstr>Présentation PowerPoint</vt:lpstr>
      <vt:lpstr>Présentation PowerPoint</vt:lpstr>
      <vt:lpstr>1. Contexte:</vt:lpstr>
      <vt:lpstr>Présentation PowerPoint</vt:lpstr>
      <vt:lpstr>3.Jeu de données: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lynda hadjemi</dc:creator>
  <cp:lastModifiedBy>lynda hadjemi</cp:lastModifiedBy>
  <cp:revision>22</cp:revision>
  <dcterms:created xsi:type="dcterms:W3CDTF">2023-03-08T13:21:52Z</dcterms:created>
  <dcterms:modified xsi:type="dcterms:W3CDTF">2023-03-19T18:44:26Z</dcterms:modified>
</cp:coreProperties>
</file>